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Lst>
  <p:sldSz cx="18288000" cy="10287000"/>
  <p:notesSz cx="6858000" cy="9144000"/>
  <p:embeddedFontLst>
    <p:embeddedFont>
      <p:font typeface="Noto Serif Bold" charset="1" panose="02020800060500020200"/>
      <p:regular r:id="rId14"/>
    </p:embeddedFont>
    <p:embeddedFont>
      <p:font typeface="Source Sans Pro Bold" charset="1" panose="020B0703030403020204"/>
      <p:regular r:id="rId15"/>
    </p:embeddedFont>
    <p:embeddedFont>
      <p:font typeface="Source Sans Pro" charset="1" panose="020B0503030403020204"/>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https://gamma.app/?utm_source=made-with-gamma" TargetMode="External" Type="http://schemas.openxmlformats.org/officeDocument/2006/relationships/hyperlink"/><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7.png" Type="http://schemas.openxmlformats.org/officeDocument/2006/relationships/image"/><Relationship Id="rId4" Target="../media/image8.png" Type="http://schemas.openxmlformats.org/officeDocument/2006/relationships/image"/><Relationship Id="rId5" Target="../media/image9.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0.pn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 Id="rId6" Target="../media/image1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4.png" Type="http://schemas.openxmlformats.org/officeDocument/2006/relationships/image"/><Relationship Id="rId4" Target="../media/image15.png" Type="http://schemas.openxmlformats.org/officeDocument/2006/relationships/image"/><Relationship Id="rId5" Target="../media/image1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EB5D2"/>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preencoded.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16049019" y="9686925"/>
            <a:ext cx="2153256" cy="514350"/>
            <a:chOff x="0" y="0"/>
            <a:chExt cx="2871008" cy="685800"/>
          </a:xfrm>
        </p:grpSpPr>
        <p:sp>
          <p:nvSpPr>
            <p:cNvPr name="Freeform 5" id="5" descr="preencoded.png">
              <a:hlinkClick r:id="rId3" tooltip="https://gamma.app/?utm_source=made-with-gamma"/>
            </p:cNvPr>
            <p:cNvSpPr/>
            <p:nvPr/>
          </p:nvSpPr>
          <p:spPr>
            <a:xfrm flipH="false" flipV="false" rot="0">
              <a:off x="0" y="0"/>
              <a:ext cx="2870962" cy="685800"/>
            </a:xfrm>
            <a:custGeom>
              <a:avLst/>
              <a:gdLst/>
              <a:ahLst/>
              <a:cxnLst/>
              <a:rect r="r" b="b" t="t" l="l"/>
              <a:pathLst>
                <a:path h="685800" w="2870962">
                  <a:moveTo>
                    <a:pt x="0" y="0"/>
                  </a:moveTo>
                  <a:lnTo>
                    <a:pt x="2870962" y="0"/>
                  </a:lnTo>
                  <a:lnTo>
                    <a:pt x="2870962" y="685800"/>
                  </a:lnTo>
                  <a:lnTo>
                    <a:pt x="0" y="685800"/>
                  </a:lnTo>
                  <a:lnTo>
                    <a:pt x="0" y="0"/>
                  </a:lnTo>
                  <a:close/>
                </a:path>
              </a:pathLst>
            </a:custGeom>
            <a:blipFill>
              <a:blip r:embed="rId4"/>
              <a:stretch>
                <a:fillRect l="0" t="0" r="-1" b="0"/>
              </a:stretch>
            </a:blipFill>
          </p:spPr>
        </p:sp>
      </p:grpSp>
      <p:grpSp>
        <p:nvGrpSpPr>
          <p:cNvPr name="Group 6" id="6"/>
          <p:cNvGrpSpPr/>
          <p:nvPr/>
        </p:nvGrpSpPr>
        <p:grpSpPr>
          <a:xfrm rot="0">
            <a:off x="11430000" y="0"/>
            <a:ext cx="6858000" cy="10287000"/>
            <a:chOff x="0" y="0"/>
            <a:chExt cx="9144000" cy="13716000"/>
          </a:xfrm>
        </p:grpSpPr>
        <p:sp>
          <p:nvSpPr>
            <p:cNvPr name="Freeform 7" id="7" descr="preencoded.png"/>
            <p:cNvSpPr/>
            <p:nvPr/>
          </p:nvSpPr>
          <p:spPr>
            <a:xfrm flipH="false" flipV="false" rot="0">
              <a:off x="0" y="0"/>
              <a:ext cx="9144000" cy="13716000"/>
            </a:xfrm>
            <a:custGeom>
              <a:avLst/>
              <a:gdLst/>
              <a:ahLst/>
              <a:cxnLst/>
              <a:rect r="r" b="b" t="t" l="l"/>
              <a:pathLst>
                <a:path h="13716000" w="9144000">
                  <a:moveTo>
                    <a:pt x="0" y="0"/>
                  </a:moveTo>
                  <a:lnTo>
                    <a:pt x="9144000" y="0"/>
                  </a:lnTo>
                  <a:lnTo>
                    <a:pt x="9144000" y="13716000"/>
                  </a:lnTo>
                  <a:lnTo>
                    <a:pt x="0" y="13716000"/>
                  </a:lnTo>
                  <a:lnTo>
                    <a:pt x="0" y="0"/>
                  </a:lnTo>
                  <a:close/>
                </a:path>
              </a:pathLst>
            </a:custGeom>
            <a:blipFill>
              <a:blip r:embed="rId5"/>
              <a:stretch>
                <a:fillRect l="0" t="0" r="0" b="0"/>
              </a:stretch>
            </a:blipFill>
          </p:spPr>
        </p:sp>
      </p:grpSp>
      <p:sp>
        <p:nvSpPr>
          <p:cNvPr name="Freeform 8" id="8"/>
          <p:cNvSpPr/>
          <p:nvPr/>
        </p:nvSpPr>
        <p:spPr>
          <a:xfrm flipH="false" flipV="false" rot="0">
            <a:off x="4516445" y="1430760"/>
            <a:ext cx="3754754" cy="1719565"/>
          </a:xfrm>
          <a:custGeom>
            <a:avLst/>
            <a:gdLst/>
            <a:ahLst/>
            <a:cxnLst/>
            <a:rect r="r" b="b" t="t" l="l"/>
            <a:pathLst>
              <a:path h="1719565" w="3754754">
                <a:moveTo>
                  <a:pt x="0" y="0"/>
                </a:moveTo>
                <a:lnTo>
                  <a:pt x="3754754" y="0"/>
                </a:lnTo>
                <a:lnTo>
                  <a:pt x="3754754" y="1719566"/>
                </a:lnTo>
                <a:lnTo>
                  <a:pt x="0" y="1719566"/>
                </a:lnTo>
                <a:lnTo>
                  <a:pt x="0" y="0"/>
                </a:lnTo>
                <a:close/>
              </a:path>
            </a:pathLst>
          </a:custGeom>
          <a:blipFill>
            <a:blip r:embed="rId6"/>
            <a:stretch>
              <a:fillRect l="0" t="-55854" r="0" b="-64653"/>
            </a:stretch>
          </a:blipFill>
        </p:spPr>
      </p:sp>
      <p:sp>
        <p:nvSpPr>
          <p:cNvPr name="Freeform 9" id="9"/>
          <p:cNvSpPr/>
          <p:nvPr/>
        </p:nvSpPr>
        <p:spPr>
          <a:xfrm flipH="false" flipV="false" rot="0">
            <a:off x="1236043" y="1430760"/>
            <a:ext cx="2994661" cy="1719565"/>
          </a:xfrm>
          <a:custGeom>
            <a:avLst/>
            <a:gdLst/>
            <a:ahLst/>
            <a:cxnLst/>
            <a:rect r="r" b="b" t="t" l="l"/>
            <a:pathLst>
              <a:path h="1719565" w="2994661">
                <a:moveTo>
                  <a:pt x="0" y="0"/>
                </a:moveTo>
                <a:lnTo>
                  <a:pt x="2994661" y="0"/>
                </a:lnTo>
                <a:lnTo>
                  <a:pt x="2994661" y="1719566"/>
                </a:lnTo>
                <a:lnTo>
                  <a:pt x="0" y="1719566"/>
                </a:lnTo>
                <a:lnTo>
                  <a:pt x="0" y="0"/>
                </a:lnTo>
                <a:close/>
              </a:path>
            </a:pathLst>
          </a:custGeom>
          <a:blipFill>
            <a:blip r:embed="rId7"/>
            <a:stretch>
              <a:fillRect l="-131551" t="-23381" r="-122896" b="-30938"/>
            </a:stretch>
          </a:blipFill>
        </p:spPr>
      </p:sp>
      <p:sp>
        <p:nvSpPr>
          <p:cNvPr name="Freeform 10" id="10"/>
          <p:cNvSpPr/>
          <p:nvPr/>
        </p:nvSpPr>
        <p:spPr>
          <a:xfrm flipH="false" flipV="false" rot="0">
            <a:off x="4369618" y="2106452"/>
            <a:ext cx="780029" cy="614973"/>
          </a:xfrm>
          <a:custGeom>
            <a:avLst/>
            <a:gdLst/>
            <a:ahLst/>
            <a:cxnLst/>
            <a:rect r="r" b="b" t="t" l="l"/>
            <a:pathLst>
              <a:path h="614973" w="780029">
                <a:moveTo>
                  <a:pt x="0" y="0"/>
                </a:moveTo>
                <a:lnTo>
                  <a:pt x="780029" y="0"/>
                </a:lnTo>
                <a:lnTo>
                  <a:pt x="780029" y="614973"/>
                </a:lnTo>
                <a:lnTo>
                  <a:pt x="0" y="614973"/>
                </a:lnTo>
                <a:lnTo>
                  <a:pt x="0" y="0"/>
                </a:lnTo>
                <a:close/>
              </a:path>
            </a:pathLst>
          </a:custGeom>
          <a:blipFill>
            <a:blip r:embed="rId8"/>
            <a:stretch>
              <a:fillRect l="0" t="-10169" r="0" b="-10169"/>
            </a:stretch>
          </a:blipFill>
        </p:spPr>
      </p:sp>
      <p:sp>
        <p:nvSpPr>
          <p:cNvPr name="TextBox 11" id="11"/>
          <p:cNvSpPr txBox="true"/>
          <p:nvPr/>
        </p:nvSpPr>
        <p:spPr>
          <a:xfrm rot="0">
            <a:off x="269618" y="3563839"/>
            <a:ext cx="10890766" cy="3792764"/>
          </a:xfrm>
          <a:prstGeom prst="rect">
            <a:avLst/>
          </a:prstGeom>
        </p:spPr>
        <p:txBody>
          <a:bodyPr anchor="t" rtlCol="false" tIns="0" lIns="0" bIns="0" rIns="0">
            <a:spAutoFit/>
          </a:bodyPr>
          <a:lstStyle/>
          <a:p>
            <a:pPr algn="l">
              <a:lnSpc>
                <a:spcPts val="6058"/>
              </a:lnSpc>
            </a:pPr>
            <a:r>
              <a:rPr lang="en-US" sz="4812" b="true">
                <a:solidFill>
                  <a:srgbClr val="371A2D"/>
                </a:solidFill>
                <a:latin typeface="Noto Serif Bold"/>
                <a:ea typeface="Noto Serif Bold"/>
                <a:cs typeface="Noto Serif Bold"/>
                <a:sym typeface="Noto Serif Bold"/>
              </a:rPr>
              <a:t>"Nykaa’s Strategic Pivot:</a:t>
            </a:r>
          </a:p>
          <a:p>
            <a:pPr algn="l">
              <a:lnSpc>
                <a:spcPts val="6058"/>
              </a:lnSpc>
            </a:pPr>
          </a:p>
          <a:p>
            <a:pPr algn="l">
              <a:lnSpc>
                <a:spcPts val="6062"/>
              </a:lnSpc>
            </a:pPr>
            <a:r>
              <a:rPr lang="en-US" sz="4812" b="true">
                <a:solidFill>
                  <a:srgbClr val="371A2D"/>
                </a:solidFill>
                <a:latin typeface="Noto Serif Bold"/>
                <a:ea typeface="Noto Serif Bold"/>
                <a:cs typeface="Noto Serif Bold"/>
                <a:sym typeface="Noto Serif Bold"/>
              </a:rPr>
              <a:t> Transforming User Engagement and Building a Dynamic Beauty Ecosystem"</a:t>
            </a:r>
          </a:p>
        </p:txBody>
      </p:sp>
      <p:sp>
        <p:nvSpPr>
          <p:cNvPr name="TextBox 12" id="12"/>
          <p:cNvSpPr txBox="true"/>
          <p:nvPr/>
        </p:nvSpPr>
        <p:spPr>
          <a:xfrm rot="0">
            <a:off x="5149647" y="9138601"/>
            <a:ext cx="9335691" cy="1148399"/>
          </a:xfrm>
          <a:prstGeom prst="rect">
            <a:avLst/>
          </a:prstGeom>
        </p:spPr>
        <p:txBody>
          <a:bodyPr anchor="t" rtlCol="false" tIns="0" lIns="0" bIns="0" rIns="0">
            <a:spAutoFit/>
          </a:bodyPr>
          <a:lstStyle/>
          <a:p>
            <a:pPr algn="ctr">
              <a:lnSpc>
                <a:spcPts val="4712"/>
              </a:lnSpc>
            </a:pPr>
            <a:r>
              <a:rPr lang="en-US" sz="2899" b="true">
                <a:solidFill>
                  <a:srgbClr val="432338"/>
                </a:solidFill>
                <a:latin typeface="Source Sans Pro Bold"/>
                <a:ea typeface="Source Sans Pro Bold"/>
                <a:cs typeface="Source Sans Pro Bold"/>
                <a:sym typeface="Source Sans Pro Bold"/>
              </a:rPr>
              <a:t>                                                                                                                          By Vaibhav Bansal</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EB5D2"/>
        </a:solidFill>
      </p:bgPr>
    </p:bg>
    <p:spTree>
      <p:nvGrpSpPr>
        <p:cNvPr id="1" name=""/>
        <p:cNvGrpSpPr/>
        <p:nvPr/>
      </p:nvGrpSpPr>
      <p:grpSpPr>
        <a:xfrm>
          <a:off x="0" y="0"/>
          <a:ext cx="0" cy="0"/>
          <a:chOff x="0" y="0"/>
          <a:chExt cx="0" cy="0"/>
        </a:xfrm>
      </p:grpSpPr>
      <p:grpSp>
        <p:nvGrpSpPr>
          <p:cNvPr name="Group 2" id="2"/>
          <p:cNvGrpSpPr/>
          <p:nvPr/>
        </p:nvGrpSpPr>
        <p:grpSpPr>
          <a:xfrm rot="0">
            <a:off x="19050" y="0"/>
            <a:ext cx="18288000" cy="10287000"/>
            <a:chOff x="0" y="0"/>
            <a:chExt cx="24384000" cy="13716000"/>
          </a:xfrm>
        </p:grpSpPr>
        <p:sp>
          <p:nvSpPr>
            <p:cNvPr name="Freeform 3" id="3" descr="preencoded.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sp>
        <p:nvSpPr>
          <p:cNvPr name="TextBox 4" id="4"/>
          <p:cNvSpPr txBox="true"/>
          <p:nvPr/>
        </p:nvSpPr>
        <p:spPr>
          <a:xfrm rot="0">
            <a:off x="1047155" y="1742182"/>
            <a:ext cx="16193690" cy="1558826"/>
          </a:xfrm>
          <a:prstGeom prst="rect">
            <a:avLst/>
          </a:prstGeom>
        </p:spPr>
        <p:txBody>
          <a:bodyPr anchor="t" rtlCol="false" tIns="0" lIns="0" bIns="0" rIns="0">
            <a:spAutoFit/>
          </a:bodyPr>
          <a:lstStyle/>
          <a:p>
            <a:pPr algn="l">
              <a:lnSpc>
                <a:spcPts val="6062"/>
              </a:lnSpc>
            </a:pPr>
            <a:r>
              <a:rPr lang="en-US" sz="4812" b="true">
                <a:solidFill>
                  <a:srgbClr val="371A2D"/>
                </a:solidFill>
                <a:latin typeface="Noto Serif Bold"/>
                <a:ea typeface="Noto Serif Bold"/>
                <a:cs typeface="Noto Serif Bold"/>
                <a:sym typeface="Noto Serif Bold"/>
              </a:rPr>
              <a:t>Navigating India's Evolving Beauty Landscape: Nykaa's Strategic Crossroads</a:t>
            </a:r>
          </a:p>
        </p:txBody>
      </p:sp>
      <p:sp>
        <p:nvSpPr>
          <p:cNvPr name="TextBox 5" id="5"/>
          <p:cNvSpPr txBox="true"/>
          <p:nvPr/>
        </p:nvSpPr>
        <p:spPr>
          <a:xfrm rot="0">
            <a:off x="1047155" y="3738860"/>
            <a:ext cx="16193690" cy="2025650"/>
          </a:xfrm>
          <a:prstGeom prst="rect">
            <a:avLst/>
          </a:prstGeom>
        </p:spPr>
        <p:txBody>
          <a:bodyPr anchor="t" rtlCol="false" tIns="0" lIns="0" bIns="0" rIns="0">
            <a:spAutoFit/>
          </a:bodyPr>
          <a:lstStyle/>
          <a:p>
            <a:pPr algn="l">
              <a:lnSpc>
                <a:spcPts val="3250"/>
              </a:lnSpc>
            </a:pPr>
            <a:r>
              <a:rPr lang="en-US" sz="2000">
                <a:solidFill>
                  <a:srgbClr val="432338"/>
                </a:solidFill>
                <a:latin typeface="Source Sans Pro"/>
                <a:ea typeface="Source Sans Pro"/>
                <a:cs typeface="Source Sans Pro"/>
                <a:sym typeface="Source Sans Pro"/>
              </a:rPr>
              <a:t>Nykaa, once celebrated as the pioneer of India’s digital beauty movement, now stands at a crucial crossroads in its strategic journey. Although the platform has effectively built a strong brand presence among Gen Z and millennial consumers, primarily through its early embrace of online beauty retail, it is now facing a range of significant challenges. These include a clear slowdown in user retention rates, a decline in repeat purchase behaviors, and a growing difficulty in encouraging meaningful engagement from both individual users and emerging Direct-to-Consumer (D2C) brands within its ecosystem.</a:t>
            </a:r>
          </a:p>
        </p:txBody>
      </p:sp>
      <p:sp>
        <p:nvSpPr>
          <p:cNvPr name="TextBox 6" id="6"/>
          <p:cNvSpPr txBox="true"/>
          <p:nvPr/>
        </p:nvSpPr>
        <p:spPr>
          <a:xfrm rot="0">
            <a:off x="1047155" y="6127402"/>
            <a:ext cx="16193690" cy="1206500"/>
          </a:xfrm>
          <a:prstGeom prst="rect">
            <a:avLst/>
          </a:prstGeom>
        </p:spPr>
        <p:txBody>
          <a:bodyPr anchor="t" rtlCol="false" tIns="0" lIns="0" bIns="0" rIns="0">
            <a:spAutoFit/>
          </a:bodyPr>
          <a:lstStyle/>
          <a:p>
            <a:pPr algn="l">
              <a:lnSpc>
                <a:spcPts val="3250"/>
              </a:lnSpc>
            </a:pPr>
            <a:r>
              <a:rPr lang="en-US" sz="2000">
                <a:solidFill>
                  <a:srgbClr val="432338"/>
                </a:solidFill>
                <a:latin typeface="Source Sans Pro"/>
                <a:ea typeface="Source Sans Pro"/>
                <a:cs typeface="Source Sans Pro"/>
                <a:sym typeface="Source Sans Pro"/>
              </a:rPr>
              <a:t>The initial competitive advantage that propelled Nykaa to prominence is now facing challenges due to heightened competition and shifting consumer expectations. As the market matures, it is imperative for Nykaa to evolve beyond its foundational transactional model. The company must recalibrate its value proposition to ensure sustainable long-term growth and reinforce its market leadership within India's dynamic beauty and fashion sector.</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EB5D2"/>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preencoded.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sp>
        <p:nvSpPr>
          <p:cNvPr name="TextBox 4" id="4"/>
          <p:cNvSpPr txBox="true"/>
          <p:nvPr/>
        </p:nvSpPr>
        <p:spPr>
          <a:xfrm rot="0">
            <a:off x="427223" y="133694"/>
            <a:ext cx="16193690" cy="1558826"/>
          </a:xfrm>
          <a:prstGeom prst="rect">
            <a:avLst/>
          </a:prstGeom>
        </p:spPr>
        <p:txBody>
          <a:bodyPr anchor="t" rtlCol="false" tIns="0" lIns="0" bIns="0" rIns="0">
            <a:spAutoFit/>
          </a:bodyPr>
          <a:lstStyle/>
          <a:p>
            <a:pPr algn="l">
              <a:lnSpc>
                <a:spcPts val="6062"/>
              </a:lnSpc>
            </a:pPr>
            <a:r>
              <a:rPr lang="en-US" sz="4812" b="true">
                <a:solidFill>
                  <a:srgbClr val="371A2D"/>
                </a:solidFill>
                <a:latin typeface="Noto Serif Bold"/>
                <a:ea typeface="Noto Serif Bold"/>
                <a:cs typeface="Noto Serif Bold"/>
                <a:sym typeface="Noto Serif Bold"/>
              </a:rPr>
              <a:t>The Engagement Gap: Why Nykaa is Becoming Just a Checkout Destination</a:t>
            </a:r>
          </a:p>
        </p:txBody>
      </p:sp>
      <p:sp>
        <p:nvSpPr>
          <p:cNvPr name="TextBox 5" id="5"/>
          <p:cNvSpPr txBox="true"/>
          <p:nvPr/>
        </p:nvSpPr>
        <p:spPr>
          <a:xfrm rot="0">
            <a:off x="659697" y="1936642"/>
            <a:ext cx="16193690" cy="2205355"/>
          </a:xfrm>
          <a:prstGeom prst="rect">
            <a:avLst/>
          </a:prstGeom>
        </p:spPr>
        <p:txBody>
          <a:bodyPr anchor="t" rtlCol="false" tIns="0" lIns="0" bIns="0" rIns="0">
            <a:spAutoFit/>
          </a:bodyPr>
          <a:lstStyle/>
          <a:p>
            <a:pPr algn="l">
              <a:lnSpc>
                <a:spcPts val="3574"/>
              </a:lnSpc>
            </a:pPr>
            <a:r>
              <a:rPr lang="en-US" sz="2199">
                <a:solidFill>
                  <a:srgbClr val="432338"/>
                </a:solidFill>
                <a:latin typeface="Source Sans Pro"/>
                <a:ea typeface="Source Sans Pro"/>
                <a:cs typeface="Source Sans Pro"/>
                <a:sym typeface="Source Sans Pro"/>
              </a:rPr>
              <a:t>Despite boasting a substantial user base and high brand visibility across India, Nykaa's mobile application is increasingly observed to function primarily as a transactional checkout point rather than a vibrant engagement platform. This phenomenon is evidenced by a significant percentage of users who exhibit a sharp drop-off in activity following their initial purchase. Furthermore, the desired pattern of repeat buying behaviour remains weak, a trend that persists even in the face of the company's consistent efforts to incentivize purchases through various offers and promotions.</a:t>
            </a:r>
          </a:p>
        </p:txBody>
      </p:sp>
      <p:sp>
        <p:nvSpPr>
          <p:cNvPr name="TextBox 6" id="6"/>
          <p:cNvSpPr txBox="true"/>
          <p:nvPr/>
        </p:nvSpPr>
        <p:spPr>
          <a:xfrm rot="0">
            <a:off x="659697" y="4592551"/>
            <a:ext cx="16193690" cy="3100705"/>
          </a:xfrm>
          <a:prstGeom prst="rect">
            <a:avLst/>
          </a:prstGeom>
        </p:spPr>
        <p:txBody>
          <a:bodyPr anchor="t" rtlCol="false" tIns="0" lIns="0" bIns="0" rIns="0">
            <a:spAutoFit/>
          </a:bodyPr>
          <a:lstStyle/>
          <a:p>
            <a:pPr algn="l">
              <a:lnSpc>
                <a:spcPts val="3574"/>
              </a:lnSpc>
            </a:pPr>
            <a:r>
              <a:rPr lang="en-US" sz="2199">
                <a:solidFill>
                  <a:srgbClr val="432338"/>
                </a:solidFill>
                <a:latin typeface="Source Sans Pro"/>
                <a:ea typeface="Source Sans Pro"/>
                <a:cs typeface="Source Sans Pro"/>
                <a:sym typeface="Source Sans Pro"/>
              </a:rPr>
              <a:t>On the supply side, D2C brands, which represent a significant growth engine in the contemporary retail landscape, are reportedly not thriving as expected on the Nykaa platform. This is primarily attributed to a perceived lack of adequate visibility and insufficient onboarding support mechanisms tailored to their unique needs. In an increasingly saturated and competitive market, where formidable players such as Amazon, Flipkart, and agile D2C brands leveraging social commerce platforms like Instagram are aggressively vying for consumer attention, Nykaa's continued reliance on a purely transactional retail model poses a significant strategic vulnerability. To secure its future growth and relevance, Nykaa must urgently pivot towards becoming a discovery-first, loyalty-driven platform that fosters deeper user and brand engagement.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EB5D2"/>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preencoded.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sp>
        <p:nvSpPr>
          <p:cNvPr name="TextBox 4" id="4"/>
          <p:cNvSpPr txBox="true"/>
          <p:nvPr/>
        </p:nvSpPr>
        <p:spPr>
          <a:xfrm rot="0">
            <a:off x="824210" y="706487"/>
            <a:ext cx="16639580" cy="1196975"/>
          </a:xfrm>
          <a:prstGeom prst="rect">
            <a:avLst/>
          </a:prstGeom>
        </p:spPr>
        <p:txBody>
          <a:bodyPr anchor="t" rtlCol="false" tIns="0" lIns="0" bIns="0" rIns="0">
            <a:spAutoFit/>
          </a:bodyPr>
          <a:lstStyle/>
          <a:p>
            <a:pPr algn="l">
              <a:lnSpc>
                <a:spcPts val="4750"/>
              </a:lnSpc>
            </a:pPr>
            <a:r>
              <a:rPr lang="en-US" sz="3812" b="true">
                <a:solidFill>
                  <a:srgbClr val="371A2D"/>
                </a:solidFill>
                <a:latin typeface="Noto Serif Bold"/>
                <a:ea typeface="Noto Serif Bold"/>
                <a:cs typeface="Noto Serif Bold"/>
                <a:sym typeface="Noto Serif Bold"/>
              </a:rPr>
              <a:t>User Experience Friction Points: Unpacking the "Search-Buy-Leave" Cycle</a:t>
            </a:r>
          </a:p>
        </p:txBody>
      </p:sp>
      <p:sp>
        <p:nvSpPr>
          <p:cNvPr name="TextBox 5" id="5"/>
          <p:cNvSpPr txBox="true"/>
          <p:nvPr/>
        </p:nvSpPr>
        <p:spPr>
          <a:xfrm rot="0">
            <a:off x="824210" y="2292549"/>
            <a:ext cx="16639580" cy="716756"/>
          </a:xfrm>
          <a:prstGeom prst="rect">
            <a:avLst/>
          </a:prstGeom>
        </p:spPr>
        <p:txBody>
          <a:bodyPr anchor="t" rtlCol="false" tIns="0" lIns="0" bIns="0" rIns="0">
            <a:spAutoFit/>
          </a:bodyPr>
          <a:lstStyle/>
          <a:p>
            <a:pPr algn="l">
              <a:lnSpc>
                <a:spcPts val="2562"/>
              </a:lnSpc>
            </a:pPr>
            <a:r>
              <a:rPr lang="en-US" sz="1562">
                <a:solidFill>
                  <a:srgbClr val="432338"/>
                </a:solidFill>
                <a:latin typeface="Source Sans Pro"/>
                <a:ea typeface="Source Sans Pro"/>
                <a:cs typeface="Source Sans Pro"/>
                <a:sym typeface="Source Sans Pro"/>
              </a:rPr>
              <a:t>Through a meticulous personal assessment of the Nykaa application and website, several critical friction points within the user experience have been identified, contributing to a prevailing "search-buy-leave" behaviour rather than fostering exploration and sustained engagement.</a:t>
            </a:r>
          </a:p>
        </p:txBody>
      </p:sp>
      <p:grpSp>
        <p:nvGrpSpPr>
          <p:cNvPr name="Group 6" id="6"/>
          <p:cNvGrpSpPr/>
          <p:nvPr/>
        </p:nvGrpSpPr>
        <p:grpSpPr>
          <a:xfrm rot="0">
            <a:off x="809922" y="3226742"/>
            <a:ext cx="5437734" cy="2903041"/>
            <a:chOff x="0" y="0"/>
            <a:chExt cx="7250312" cy="3870722"/>
          </a:xfrm>
        </p:grpSpPr>
        <p:sp>
          <p:nvSpPr>
            <p:cNvPr name="Freeform 7" id="7"/>
            <p:cNvSpPr/>
            <p:nvPr/>
          </p:nvSpPr>
          <p:spPr>
            <a:xfrm flipH="false" flipV="false" rot="0">
              <a:off x="19050" y="19050"/>
              <a:ext cx="7212202" cy="3832606"/>
            </a:xfrm>
            <a:custGeom>
              <a:avLst/>
              <a:gdLst/>
              <a:ahLst/>
              <a:cxnLst/>
              <a:rect r="r" b="b" t="t" l="l"/>
              <a:pathLst>
                <a:path h="3832606" w="7212202">
                  <a:moveTo>
                    <a:pt x="0" y="182880"/>
                  </a:moveTo>
                  <a:cubicBezTo>
                    <a:pt x="0" y="81915"/>
                    <a:pt x="82296" y="0"/>
                    <a:pt x="183769" y="0"/>
                  </a:cubicBezTo>
                  <a:lnTo>
                    <a:pt x="7028434" y="0"/>
                  </a:lnTo>
                  <a:cubicBezTo>
                    <a:pt x="7129907" y="0"/>
                    <a:pt x="7212202" y="81915"/>
                    <a:pt x="7212202" y="182880"/>
                  </a:cubicBezTo>
                  <a:lnTo>
                    <a:pt x="7212202" y="3649726"/>
                  </a:lnTo>
                  <a:cubicBezTo>
                    <a:pt x="7212202" y="3750691"/>
                    <a:pt x="7129907" y="3832606"/>
                    <a:pt x="7028434" y="3832606"/>
                  </a:cubicBezTo>
                  <a:lnTo>
                    <a:pt x="183769" y="3832606"/>
                  </a:lnTo>
                  <a:cubicBezTo>
                    <a:pt x="82296" y="3832606"/>
                    <a:pt x="0" y="3750691"/>
                    <a:pt x="0" y="3649726"/>
                  </a:cubicBezTo>
                  <a:close/>
                </a:path>
              </a:pathLst>
            </a:custGeom>
            <a:solidFill>
              <a:srgbClr val="EEB5D2">
                <a:alpha val="90196"/>
              </a:srgbClr>
            </a:solidFill>
          </p:spPr>
        </p:sp>
        <p:sp>
          <p:nvSpPr>
            <p:cNvPr name="Freeform 8" id="8"/>
            <p:cNvSpPr/>
            <p:nvPr/>
          </p:nvSpPr>
          <p:spPr>
            <a:xfrm flipH="false" flipV="false" rot="0">
              <a:off x="0" y="0"/>
              <a:ext cx="7250302" cy="3870706"/>
            </a:xfrm>
            <a:custGeom>
              <a:avLst/>
              <a:gdLst/>
              <a:ahLst/>
              <a:cxnLst/>
              <a:rect r="r" b="b" t="t" l="l"/>
              <a:pathLst>
                <a:path h="3870706" w="7250302">
                  <a:moveTo>
                    <a:pt x="0" y="201930"/>
                  </a:moveTo>
                  <a:cubicBezTo>
                    <a:pt x="0" y="90297"/>
                    <a:pt x="90932" y="0"/>
                    <a:pt x="202819" y="0"/>
                  </a:cubicBezTo>
                  <a:lnTo>
                    <a:pt x="7047484" y="0"/>
                  </a:lnTo>
                  <a:lnTo>
                    <a:pt x="7047484" y="19050"/>
                  </a:lnTo>
                  <a:lnTo>
                    <a:pt x="7047484" y="0"/>
                  </a:lnTo>
                  <a:cubicBezTo>
                    <a:pt x="7159371" y="0"/>
                    <a:pt x="7250302" y="90297"/>
                    <a:pt x="7250302" y="201930"/>
                  </a:cubicBezTo>
                  <a:lnTo>
                    <a:pt x="7231252" y="201930"/>
                  </a:lnTo>
                  <a:lnTo>
                    <a:pt x="7250302" y="201930"/>
                  </a:lnTo>
                  <a:lnTo>
                    <a:pt x="7250302" y="3668776"/>
                  </a:lnTo>
                  <a:lnTo>
                    <a:pt x="7231252" y="3668776"/>
                  </a:lnTo>
                  <a:lnTo>
                    <a:pt x="7250302" y="3668776"/>
                  </a:lnTo>
                  <a:cubicBezTo>
                    <a:pt x="7250302" y="3780409"/>
                    <a:pt x="7159371" y="3870706"/>
                    <a:pt x="7047484" y="3870706"/>
                  </a:cubicBezTo>
                  <a:lnTo>
                    <a:pt x="7047484" y="3851656"/>
                  </a:lnTo>
                  <a:lnTo>
                    <a:pt x="7047484" y="3870706"/>
                  </a:lnTo>
                  <a:lnTo>
                    <a:pt x="202819" y="3870706"/>
                  </a:lnTo>
                  <a:lnTo>
                    <a:pt x="202819" y="3851656"/>
                  </a:lnTo>
                  <a:lnTo>
                    <a:pt x="202819" y="3870706"/>
                  </a:lnTo>
                  <a:cubicBezTo>
                    <a:pt x="90932" y="3870706"/>
                    <a:pt x="0" y="3780409"/>
                    <a:pt x="0" y="3668776"/>
                  </a:cubicBezTo>
                  <a:lnTo>
                    <a:pt x="0" y="201930"/>
                  </a:lnTo>
                  <a:lnTo>
                    <a:pt x="19050" y="201930"/>
                  </a:lnTo>
                  <a:lnTo>
                    <a:pt x="0" y="201930"/>
                  </a:lnTo>
                  <a:moveTo>
                    <a:pt x="38100" y="201930"/>
                  </a:moveTo>
                  <a:lnTo>
                    <a:pt x="38100" y="3668776"/>
                  </a:lnTo>
                  <a:lnTo>
                    <a:pt x="19050" y="3668776"/>
                  </a:lnTo>
                  <a:lnTo>
                    <a:pt x="38100" y="3668776"/>
                  </a:lnTo>
                  <a:cubicBezTo>
                    <a:pt x="38100" y="3759200"/>
                    <a:pt x="111760" y="3832606"/>
                    <a:pt x="202819" y="3832606"/>
                  </a:cubicBezTo>
                  <a:lnTo>
                    <a:pt x="7047484" y="3832606"/>
                  </a:lnTo>
                  <a:cubicBezTo>
                    <a:pt x="7138543" y="3832606"/>
                    <a:pt x="7212202" y="3759200"/>
                    <a:pt x="7212202" y="3668776"/>
                  </a:cubicBezTo>
                  <a:lnTo>
                    <a:pt x="7212202" y="201930"/>
                  </a:lnTo>
                  <a:cubicBezTo>
                    <a:pt x="7212202" y="111506"/>
                    <a:pt x="7138543" y="38100"/>
                    <a:pt x="7047484" y="38100"/>
                  </a:cubicBezTo>
                  <a:lnTo>
                    <a:pt x="202819" y="38100"/>
                  </a:lnTo>
                  <a:lnTo>
                    <a:pt x="202819" y="19050"/>
                  </a:lnTo>
                  <a:lnTo>
                    <a:pt x="202819" y="38100"/>
                  </a:lnTo>
                  <a:cubicBezTo>
                    <a:pt x="111760" y="38100"/>
                    <a:pt x="38100" y="111506"/>
                    <a:pt x="38100" y="201930"/>
                  </a:cubicBezTo>
                  <a:close/>
                </a:path>
              </a:pathLst>
            </a:custGeom>
            <a:solidFill>
              <a:srgbClr val="DFB8D1"/>
            </a:solidFill>
          </p:spPr>
        </p:sp>
      </p:grpSp>
      <p:grpSp>
        <p:nvGrpSpPr>
          <p:cNvPr name="Group 9" id="9"/>
          <p:cNvGrpSpPr/>
          <p:nvPr/>
        </p:nvGrpSpPr>
        <p:grpSpPr>
          <a:xfrm rot="0">
            <a:off x="795635" y="3241030"/>
            <a:ext cx="114300" cy="2874466"/>
            <a:chOff x="0" y="0"/>
            <a:chExt cx="152400" cy="3832622"/>
          </a:xfrm>
        </p:grpSpPr>
        <p:sp>
          <p:nvSpPr>
            <p:cNvPr name="Freeform 10" id="10"/>
            <p:cNvSpPr/>
            <p:nvPr/>
          </p:nvSpPr>
          <p:spPr>
            <a:xfrm flipH="false" flipV="false" rot="0">
              <a:off x="0" y="0"/>
              <a:ext cx="152400" cy="3832606"/>
            </a:xfrm>
            <a:custGeom>
              <a:avLst/>
              <a:gdLst/>
              <a:ahLst/>
              <a:cxnLst/>
              <a:rect r="r" b="b" t="t" l="l"/>
              <a:pathLst>
                <a:path h="3832606" w="152400">
                  <a:moveTo>
                    <a:pt x="0" y="76200"/>
                  </a:moveTo>
                  <a:cubicBezTo>
                    <a:pt x="0" y="34163"/>
                    <a:pt x="34163" y="0"/>
                    <a:pt x="76200" y="0"/>
                  </a:cubicBezTo>
                  <a:cubicBezTo>
                    <a:pt x="118237" y="0"/>
                    <a:pt x="152400" y="34163"/>
                    <a:pt x="152400" y="76200"/>
                  </a:cubicBezTo>
                  <a:lnTo>
                    <a:pt x="152400" y="3756406"/>
                  </a:lnTo>
                  <a:cubicBezTo>
                    <a:pt x="152400" y="3798443"/>
                    <a:pt x="118237" y="3832606"/>
                    <a:pt x="76200" y="3832606"/>
                  </a:cubicBezTo>
                  <a:cubicBezTo>
                    <a:pt x="34163" y="3832606"/>
                    <a:pt x="0" y="3798443"/>
                    <a:pt x="0" y="3756406"/>
                  </a:cubicBezTo>
                  <a:close/>
                </a:path>
              </a:pathLst>
            </a:custGeom>
            <a:solidFill>
              <a:srgbClr val="EEB5D2"/>
            </a:solidFill>
          </p:spPr>
        </p:sp>
      </p:grpSp>
      <p:sp>
        <p:nvSpPr>
          <p:cNvPr name="TextBox 11" id="11"/>
          <p:cNvSpPr txBox="true"/>
          <p:nvPr/>
        </p:nvSpPr>
        <p:spPr>
          <a:xfrm rot="0">
            <a:off x="2209355" y="3489673"/>
            <a:ext cx="3789461" cy="288925"/>
          </a:xfrm>
          <a:prstGeom prst="rect">
            <a:avLst/>
          </a:prstGeom>
        </p:spPr>
        <p:txBody>
          <a:bodyPr anchor="t" rtlCol="false" tIns="0" lIns="0" bIns="0" rIns="0">
            <a:spAutoFit/>
          </a:bodyPr>
          <a:lstStyle/>
          <a:p>
            <a:pPr algn="l">
              <a:lnSpc>
                <a:spcPts val="2375"/>
              </a:lnSpc>
            </a:pPr>
            <a:r>
              <a:rPr lang="en-US" sz="1874" b="true">
                <a:solidFill>
                  <a:srgbClr val="432338"/>
                </a:solidFill>
                <a:latin typeface="Noto Serif Bold"/>
                <a:ea typeface="Noto Serif Bold"/>
                <a:cs typeface="Noto Serif Bold"/>
                <a:sym typeface="Noto Serif Bold"/>
              </a:rPr>
              <a:t>Cluttered Homepage</a:t>
            </a:r>
          </a:p>
        </p:txBody>
      </p:sp>
      <p:sp>
        <p:nvSpPr>
          <p:cNvPr name="TextBox 12" id="12"/>
          <p:cNvSpPr txBox="true"/>
          <p:nvPr/>
        </p:nvSpPr>
        <p:spPr>
          <a:xfrm rot="0">
            <a:off x="1144489" y="3835450"/>
            <a:ext cx="4854327" cy="1688274"/>
          </a:xfrm>
          <a:prstGeom prst="rect">
            <a:avLst/>
          </a:prstGeom>
        </p:spPr>
        <p:txBody>
          <a:bodyPr anchor="t" rtlCol="false" tIns="0" lIns="0" bIns="0" rIns="0">
            <a:spAutoFit/>
          </a:bodyPr>
          <a:lstStyle/>
          <a:p>
            <a:pPr algn="l">
              <a:lnSpc>
                <a:spcPts val="2726"/>
              </a:lnSpc>
            </a:pPr>
            <a:r>
              <a:rPr lang="en-US" sz="1662">
                <a:solidFill>
                  <a:srgbClr val="432338"/>
                </a:solidFill>
                <a:latin typeface="Source Sans Pro"/>
                <a:ea typeface="Source Sans Pro"/>
                <a:cs typeface="Source Sans Pro"/>
                <a:sym typeface="Source Sans Pro"/>
              </a:rPr>
              <a:t>The homepage is excessively populated with banners and promotional offers, leading to visual clutter and making the initial navigation experience overwhelming for users seeking specific products or a clear sense of direction.</a:t>
            </a:r>
          </a:p>
        </p:txBody>
      </p:sp>
      <p:grpSp>
        <p:nvGrpSpPr>
          <p:cNvPr name="Group 13" id="13"/>
          <p:cNvGrpSpPr/>
          <p:nvPr/>
        </p:nvGrpSpPr>
        <p:grpSpPr>
          <a:xfrm rot="0">
            <a:off x="6425059" y="3226742"/>
            <a:ext cx="5437734" cy="2903041"/>
            <a:chOff x="0" y="0"/>
            <a:chExt cx="7250312" cy="3870722"/>
          </a:xfrm>
        </p:grpSpPr>
        <p:sp>
          <p:nvSpPr>
            <p:cNvPr name="Freeform 14" id="14"/>
            <p:cNvSpPr/>
            <p:nvPr/>
          </p:nvSpPr>
          <p:spPr>
            <a:xfrm flipH="false" flipV="false" rot="0">
              <a:off x="19050" y="19050"/>
              <a:ext cx="7212202" cy="3832606"/>
            </a:xfrm>
            <a:custGeom>
              <a:avLst/>
              <a:gdLst/>
              <a:ahLst/>
              <a:cxnLst/>
              <a:rect r="r" b="b" t="t" l="l"/>
              <a:pathLst>
                <a:path h="3832606" w="7212202">
                  <a:moveTo>
                    <a:pt x="0" y="182880"/>
                  </a:moveTo>
                  <a:cubicBezTo>
                    <a:pt x="0" y="81915"/>
                    <a:pt x="82296" y="0"/>
                    <a:pt x="183769" y="0"/>
                  </a:cubicBezTo>
                  <a:lnTo>
                    <a:pt x="7028434" y="0"/>
                  </a:lnTo>
                  <a:cubicBezTo>
                    <a:pt x="7129907" y="0"/>
                    <a:pt x="7212202" y="81915"/>
                    <a:pt x="7212202" y="182880"/>
                  </a:cubicBezTo>
                  <a:lnTo>
                    <a:pt x="7212202" y="3649726"/>
                  </a:lnTo>
                  <a:cubicBezTo>
                    <a:pt x="7212202" y="3750691"/>
                    <a:pt x="7129907" y="3832606"/>
                    <a:pt x="7028434" y="3832606"/>
                  </a:cubicBezTo>
                  <a:lnTo>
                    <a:pt x="183769" y="3832606"/>
                  </a:lnTo>
                  <a:cubicBezTo>
                    <a:pt x="82296" y="3832606"/>
                    <a:pt x="0" y="3750691"/>
                    <a:pt x="0" y="3649726"/>
                  </a:cubicBezTo>
                  <a:close/>
                </a:path>
              </a:pathLst>
            </a:custGeom>
            <a:solidFill>
              <a:srgbClr val="EEB5D2">
                <a:alpha val="90196"/>
              </a:srgbClr>
            </a:solidFill>
          </p:spPr>
        </p:sp>
        <p:sp>
          <p:nvSpPr>
            <p:cNvPr name="Freeform 15" id="15"/>
            <p:cNvSpPr/>
            <p:nvPr/>
          </p:nvSpPr>
          <p:spPr>
            <a:xfrm flipH="false" flipV="false" rot="0">
              <a:off x="0" y="0"/>
              <a:ext cx="7250302" cy="3870706"/>
            </a:xfrm>
            <a:custGeom>
              <a:avLst/>
              <a:gdLst/>
              <a:ahLst/>
              <a:cxnLst/>
              <a:rect r="r" b="b" t="t" l="l"/>
              <a:pathLst>
                <a:path h="3870706" w="7250302">
                  <a:moveTo>
                    <a:pt x="0" y="201930"/>
                  </a:moveTo>
                  <a:cubicBezTo>
                    <a:pt x="0" y="90297"/>
                    <a:pt x="90932" y="0"/>
                    <a:pt x="202819" y="0"/>
                  </a:cubicBezTo>
                  <a:lnTo>
                    <a:pt x="7047484" y="0"/>
                  </a:lnTo>
                  <a:lnTo>
                    <a:pt x="7047484" y="19050"/>
                  </a:lnTo>
                  <a:lnTo>
                    <a:pt x="7047484" y="0"/>
                  </a:lnTo>
                  <a:cubicBezTo>
                    <a:pt x="7159371" y="0"/>
                    <a:pt x="7250302" y="90297"/>
                    <a:pt x="7250302" y="201930"/>
                  </a:cubicBezTo>
                  <a:lnTo>
                    <a:pt x="7231252" y="201930"/>
                  </a:lnTo>
                  <a:lnTo>
                    <a:pt x="7250302" y="201930"/>
                  </a:lnTo>
                  <a:lnTo>
                    <a:pt x="7250302" y="3668776"/>
                  </a:lnTo>
                  <a:lnTo>
                    <a:pt x="7231252" y="3668776"/>
                  </a:lnTo>
                  <a:lnTo>
                    <a:pt x="7250302" y="3668776"/>
                  </a:lnTo>
                  <a:cubicBezTo>
                    <a:pt x="7250302" y="3780409"/>
                    <a:pt x="7159371" y="3870706"/>
                    <a:pt x="7047484" y="3870706"/>
                  </a:cubicBezTo>
                  <a:lnTo>
                    <a:pt x="7047484" y="3851656"/>
                  </a:lnTo>
                  <a:lnTo>
                    <a:pt x="7047484" y="3870706"/>
                  </a:lnTo>
                  <a:lnTo>
                    <a:pt x="202819" y="3870706"/>
                  </a:lnTo>
                  <a:lnTo>
                    <a:pt x="202819" y="3851656"/>
                  </a:lnTo>
                  <a:lnTo>
                    <a:pt x="202819" y="3870706"/>
                  </a:lnTo>
                  <a:cubicBezTo>
                    <a:pt x="90932" y="3870706"/>
                    <a:pt x="0" y="3780409"/>
                    <a:pt x="0" y="3668776"/>
                  </a:cubicBezTo>
                  <a:lnTo>
                    <a:pt x="0" y="201930"/>
                  </a:lnTo>
                  <a:lnTo>
                    <a:pt x="19050" y="201930"/>
                  </a:lnTo>
                  <a:lnTo>
                    <a:pt x="0" y="201930"/>
                  </a:lnTo>
                  <a:moveTo>
                    <a:pt x="38100" y="201930"/>
                  </a:moveTo>
                  <a:lnTo>
                    <a:pt x="38100" y="3668776"/>
                  </a:lnTo>
                  <a:lnTo>
                    <a:pt x="19050" y="3668776"/>
                  </a:lnTo>
                  <a:lnTo>
                    <a:pt x="38100" y="3668776"/>
                  </a:lnTo>
                  <a:cubicBezTo>
                    <a:pt x="38100" y="3759200"/>
                    <a:pt x="111760" y="3832606"/>
                    <a:pt x="202819" y="3832606"/>
                  </a:cubicBezTo>
                  <a:lnTo>
                    <a:pt x="7047484" y="3832606"/>
                  </a:lnTo>
                  <a:cubicBezTo>
                    <a:pt x="7138543" y="3832606"/>
                    <a:pt x="7212202" y="3759200"/>
                    <a:pt x="7212202" y="3668776"/>
                  </a:cubicBezTo>
                  <a:lnTo>
                    <a:pt x="7212202" y="201930"/>
                  </a:lnTo>
                  <a:cubicBezTo>
                    <a:pt x="7212202" y="111506"/>
                    <a:pt x="7138543" y="38100"/>
                    <a:pt x="7047484" y="38100"/>
                  </a:cubicBezTo>
                  <a:lnTo>
                    <a:pt x="202819" y="38100"/>
                  </a:lnTo>
                  <a:lnTo>
                    <a:pt x="202819" y="19050"/>
                  </a:lnTo>
                  <a:lnTo>
                    <a:pt x="202819" y="38100"/>
                  </a:lnTo>
                  <a:cubicBezTo>
                    <a:pt x="111760" y="38100"/>
                    <a:pt x="38100" y="111506"/>
                    <a:pt x="38100" y="201930"/>
                  </a:cubicBezTo>
                  <a:close/>
                </a:path>
              </a:pathLst>
            </a:custGeom>
            <a:solidFill>
              <a:srgbClr val="DFB8D1"/>
            </a:solidFill>
          </p:spPr>
        </p:sp>
      </p:grpSp>
      <p:grpSp>
        <p:nvGrpSpPr>
          <p:cNvPr name="Group 16" id="16"/>
          <p:cNvGrpSpPr/>
          <p:nvPr/>
        </p:nvGrpSpPr>
        <p:grpSpPr>
          <a:xfrm rot="0">
            <a:off x="6410771" y="3241030"/>
            <a:ext cx="114300" cy="2874466"/>
            <a:chOff x="0" y="0"/>
            <a:chExt cx="152400" cy="3832622"/>
          </a:xfrm>
        </p:grpSpPr>
        <p:sp>
          <p:nvSpPr>
            <p:cNvPr name="Freeform 17" id="17"/>
            <p:cNvSpPr/>
            <p:nvPr/>
          </p:nvSpPr>
          <p:spPr>
            <a:xfrm flipH="false" flipV="false" rot="0">
              <a:off x="0" y="0"/>
              <a:ext cx="152400" cy="3832606"/>
            </a:xfrm>
            <a:custGeom>
              <a:avLst/>
              <a:gdLst/>
              <a:ahLst/>
              <a:cxnLst/>
              <a:rect r="r" b="b" t="t" l="l"/>
              <a:pathLst>
                <a:path h="3832606" w="152400">
                  <a:moveTo>
                    <a:pt x="0" y="76200"/>
                  </a:moveTo>
                  <a:cubicBezTo>
                    <a:pt x="0" y="34163"/>
                    <a:pt x="34163" y="0"/>
                    <a:pt x="76200" y="0"/>
                  </a:cubicBezTo>
                  <a:cubicBezTo>
                    <a:pt x="118237" y="0"/>
                    <a:pt x="152400" y="34163"/>
                    <a:pt x="152400" y="76200"/>
                  </a:cubicBezTo>
                  <a:lnTo>
                    <a:pt x="152400" y="3756406"/>
                  </a:lnTo>
                  <a:cubicBezTo>
                    <a:pt x="152400" y="3798443"/>
                    <a:pt x="118237" y="3832606"/>
                    <a:pt x="76200" y="3832606"/>
                  </a:cubicBezTo>
                  <a:cubicBezTo>
                    <a:pt x="34163" y="3832606"/>
                    <a:pt x="0" y="3798443"/>
                    <a:pt x="0" y="3756406"/>
                  </a:cubicBezTo>
                  <a:close/>
                </a:path>
              </a:pathLst>
            </a:custGeom>
            <a:solidFill>
              <a:srgbClr val="EEB5D2"/>
            </a:solidFill>
          </p:spPr>
        </p:sp>
      </p:grpSp>
      <p:sp>
        <p:nvSpPr>
          <p:cNvPr name="TextBox 18" id="18"/>
          <p:cNvSpPr txBox="true"/>
          <p:nvPr/>
        </p:nvSpPr>
        <p:spPr>
          <a:xfrm rot="0">
            <a:off x="6759625" y="3466059"/>
            <a:ext cx="4106764" cy="312539"/>
          </a:xfrm>
          <a:prstGeom prst="rect">
            <a:avLst/>
          </a:prstGeom>
        </p:spPr>
        <p:txBody>
          <a:bodyPr anchor="t" rtlCol="false" tIns="0" lIns="0" bIns="0" rIns="0">
            <a:spAutoFit/>
          </a:bodyPr>
          <a:lstStyle/>
          <a:p>
            <a:pPr algn="l">
              <a:lnSpc>
                <a:spcPts val="2375"/>
              </a:lnSpc>
            </a:pPr>
            <a:r>
              <a:rPr lang="en-US" sz="1874" b="true">
                <a:solidFill>
                  <a:srgbClr val="432338"/>
                </a:solidFill>
                <a:latin typeface="Noto Serif Bold"/>
                <a:ea typeface="Noto Serif Bold"/>
                <a:cs typeface="Noto Serif Bold"/>
                <a:sym typeface="Noto Serif Bold"/>
              </a:rPr>
              <a:t>Disjointed Product Categorization</a:t>
            </a:r>
          </a:p>
        </p:txBody>
      </p:sp>
      <p:sp>
        <p:nvSpPr>
          <p:cNvPr name="TextBox 19" id="19"/>
          <p:cNvSpPr txBox="true"/>
          <p:nvPr/>
        </p:nvSpPr>
        <p:spPr>
          <a:xfrm rot="0">
            <a:off x="6627986" y="3809288"/>
            <a:ext cx="4711550" cy="2306208"/>
          </a:xfrm>
          <a:prstGeom prst="rect">
            <a:avLst/>
          </a:prstGeom>
        </p:spPr>
        <p:txBody>
          <a:bodyPr anchor="t" rtlCol="false" tIns="0" lIns="0" bIns="0" rIns="0">
            <a:spAutoFit/>
          </a:bodyPr>
          <a:lstStyle/>
          <a:p>
            <a:pPr algn="l">
              <a:lnSpc>
                <a:spcPts val="2646"/>
              </a:lnSpc>
            </a:pPr>
            <a:r>
              <a:rPr lang="en-US" sz="1613">
                <a:solidFill>
                  <a:srgbClr val="432338"/>
                </a:solidFill>
                <a:latin typeface="Source Sans Pro"/>
                <a:ea typeface="Source Sans Pro"/>
                <a:cs typeface="Source Sans Pro"/>
                <a:sym typeface="Source Sans Pro"/>
              </a:rPr>
              <a:t>There is an absence of clear, intuitive segmentation between product categories. This leads to a chaotic display where high-end luxury brands like Dior are presented indiscriminately alongside more affordable D2C brands such as Beardo, creating price confusion and potentially impacting purchasing decisions negatively.</a:t>
            </a:r>
          </a:p>
        </p:txBody>
      </p:sp>
      <p:grpSp>
        <p:nvGrpSpPr>
          <p:cNvPr name="Group 20" id="20"/>
          <p:cNvGrpSpPr/>
          <p:nvPr/>
        </p:nvGrpSpPr>
        <p:grpSpPr>
          <a:xfrm rot="0">
            <a:off x="12040195" y="3226742"/>
            <a:ext cx="5437734" cy="2903041"/>
            <a:chOff x="0" y="0"/>
            <a:chExt cx="7250312" cy="3870722"/>
          </a:xfrm>
        </p:grpSpPr>
        <p:sp>
          <p:nvSpPr>
            <p:cNvPr name="Freeform 21" id="21"/>
            <p:cNvSpPr/>
            <p:nvPr/>
          </p:nvSpPr>
          <p:spPr>
            <a:xfrm flipH="false" flipV="false" rot="0">
              <a:off x="19050" y="19050"/>
              <a:ext cx="7212202" cy="3832606"/>
            </a:xfrm>
            <a:custGeom>
              <a:avLst/>
              <a:gdLst/>
              <a:ahLst/>
              <a:cxnLst/>
              <a:rect r="r" b="b" t="t" l="l"/>
              <a:pathLst>
                <a:path h="3832606" w="7212202">
                  <a:moveTo>
                    <a:pt x="0" y="182880"/>
                  </a:moveTo>
                  <a:cubicBezTo>
                    <a:pt x="0" y="81915"/>
                    <a:pt x="82296" y="0"/>
                    <a:pt x="183769" y="0"/>
                  </a:cubicBezTo>
                  <a:lnTo>
                    <a:pt x="7028434" y="0"/>
                  </a:lnTo>
                  <a:cubicBezTo>
                    <a:pt x="7129907" y="0"/>
                    <a:pt x="7212202" y="81915"/>
                    <a:pt x="7212202" y="182880"/>
                  </a:cubicBezTo>
                  <a:lnTo>
                    <a:pt x="7212202" y="3649726"/>
                  </a:lnTo>
                  <a:cubicBezTo>
                    <a:pt x="7212202" y="3750691"/>
                    <a:pt x="7129907" y="3832606"/>
                    <a:pt x="7028434" y="3832606"/>
                  </a:cubicBezTo>
                  <a:lnTo>
                    <a:pt x="183769" y="3832606"/>
                  </a:lnTo>
                  <a:cubicBezTo>
                    <a:pt x="82296" y="3832606"/>
                    <a:pt x="0" y="3750691"/>
                    <a:pt x="0" y="3649726"/>
                  </a:cubicBezTo>
                  <a:close/>
                </a:path>
              </a:pathLst>
            </a:custGeom>
            <a:solidFill>
              <a:srgbClr val="EEB5D2">
                <a:alpha val="90196"/>
              </a:srgbClr>
            </a:solidFill>
          </p:spPr>
        </p:sp>
        <p:sp>
          <p:nvSpPr>
            <p:cNvPr name="Freeform 22" id="22"/>
            <p:cNvSpPr/>
            <p:nvPr/>
          </p:nvSpPr>
          <p:spPr>
            <a:xfrm flipH="false" flipV="false" rot="0">
              <a:off x="0" y="0"/>
              <a:ext cx="7250302" cy="3870706"/>
            </a:xfrm>
            <a:custGeom>
              <a:avLst/>
              <a:gdLst/>
              <a:ahLst/>
              <a:cxnLst/>
              <a:rect r="r" b="b" t="t" l="l"/>
              <a:pathLst>
                <a:path h="3870706" w="7250302">
                  <a:moveTo>
                    <a:pt x="0" y="201930"/>
                  </a:moveTo>
                  <a:cubicBezTo>
                    <a:pt x="0" y="90297"/>
                    <a:pt x="90932" y="0"/>
                    <a:pt x="202819" y="0"/>
                  </a:cubicBezTo>
                  <a:lnTo>
                    <a:pt x="7047484" y="0"/>
                  </a:lnTo>
                  <a:lnTo>
                    <a:pt x="7047484" y="19050"/>
                  </a:lnTo>
                  <a:lnTo>
                    <a:pt x="7047484" y="0"/>
                  </a:lnTo>
                  <a:cubicBezTo>
                    <a:pt x="7159371" y="0"/>
                    <a:pt x="7250302" y="90297"/>
                    <a:pt x="7250302" y="201930"/>
                  </a:cubicBezTo>
                  <a:lnTo>
                    <a:pt x="7231252" y="201930"/>
                  </a:lnTo>
                  <a:lnTo>
                    <a:pt x="7250302" y="201930"/>
                  </a:lnTo>
                  <a:lnTo>
                    <a:pt x="7250302" y="3668776"/>
                  </a:lnTo>
                  <a:lnTo>
                    <a:pt x="7231252" y="3668776"/>
                  </a:lnTo>
                  <a:lnTo>
                    <a:pt x="7250302" y="3668776"/>
                  </a:lnTo>
                  <a:cubicBezTo>
                    <a:pt x="7250302" y="3780409"/>
                    <a:pt x="7159371" y="3870706"/>
                    <a:pt x="7047484" y="3870706"/>
                  </a:cubicBezTo>
                  <a:lnTo>
                    <a:pt x="7047484" y="3851656"/>
                  </a:lnTo>
                  <a:lnTo>
                    <a:pt x="7047484" y="3870706"/>
                  </a:lnTo>
                  <a:lnTo>
                    <a:pt x="202819" y="3870706"/>
                  </a:lnTo>
                  <a:lnTo>
                    <a:pt x="202819" y="3851656"/>
                  </a:lnTo>
                  <a:lnTo>
                    <a:pt x="202819" y="3870706"/>
                  </a:lnTo>
                  <a:cubicBezTo>
                    <a:pt x="90932" y="3870706"/>
                    <a:pt x="0" y="3780409"/>
                    <a:pt x="0" y="3668776"/>
                  </a:cubicBezTo>
                  <a:lnTo>
                    <a:pt x="0" y="201930"/>
                  </a:lnTo>
                  <a:lnTo>
                    <a:pt x="19050" y="201930"/>
                  </a:lnTo>
                  <a:lnTo>
                    <a:pt x="0" y="201930"/>
                  </a:lnTo>
                  <a:moveTo>
                    <a:pt x="38100" y="201930"/>
                  </a:moveTo>
                  <a:lnTo>
                    <a:pt x="38100" y="3668776"/>
                  </a:lnTo>
                  <a:lnTo>
                    <a:pt x="19050" y="3668776"/>
                  </a:lnTo>
                  <a:lnTo>
                    <a:pt x="38100" y="3668776"/>
                  </a:lnTo>
                  <a:cubicBezTo>
                    <a:pt x="38100" y="3759200"/>
                    <a:pt x="111760" y="3832606"/>
                    <a:pt x="202819" y="3832606"/>
                  </a:cubicBezTo>
                  <a:lnTo>
                    <a:pt x="7047484" y="3832606"/>
                  </a:lnTo>
                  <a:cubicBezTo>
                    <a:pt x="7138543" y="3832606"/>
                    <a:pt x="7212202" y="3759200"/>
                    <a:pt x="7212202" y="3668776"/>
                  </a:cubicBezTo>
                  <a:lnTo>
                    <a:pt x="7212202" y="201930"/>
                  </a:lnTo>
                  <a:cubicBezTo>
                    <a:pt x="7212202" y="111506"/>
                    <a:pt x="7138543" y="38100"/>
                    <a:pt x="7047484" y="38100"/>
                  </a:cubicBezTo>
                  <a:lnTo>
                    <a:pt x="202819" y="38100"/>
                  </a:lnTo>
                  <a:lnTo>
                    <a:pt x="202819" y="19050"/>
                  </a:lnTo>
                  <a:lnTo>
                    <a:pt x="202819" y="38100"/>
                  </a:lnTo>
                  <a:cubicBezTo>
                    <a:pt x="111760" y="38100"/>
                    <a:pt x="38100" y="111506"/>
                    <a:pt x="38100" y="201930"/>
                  </a:cubicBezTo>
                  <a:close/>
                </a:path>
              </a:pathLst>
            </a:custGeom>
            <a:solidFill>
              <a:srgbClr val="DFB8D1"/>
            </a:solidFill>
          </p:spPr>
        </p:sp>
      </p:grpSp>
      <p:grpSp>
        <p:nvGrpSpPr>
          <p:cNvPr name="Group 23" id="23"/>
          <p:cNvGrpSpPr/>
          <p:nvPr/>
        </p:nvGrpSpPr>
        <p:grpSpPr>
          <a:xfrm rot="0">
            <a:off x="12025907" y="3241030"/>
            <a:ext cx="114300" cy="2874466"/>
            <a:chOff x="0" y="0"/>
            <a:chExt cx="152400" cy="3832622"/>
          </a:xfrm>
        </p:grpSpPr>
        <p:sp>
          <p:nvSpPr>
            <p:cNvPr name="Freeform 24" id="24"/>
            <p:cNvSpPr/>
            <p:nvPr/>
          </p:nvSpPr>
          <p:spPr>
            <a:xfrm flipH="false" flipV="false" rot="0">
              <a:off x="0" y="0"/>
              <a:ext cx="152400" cy="3832606"/>
            </a:xfrm>
            <a:custGeom>
              <a:avLst/>
              <a:gdLst/>
              <a:ahLst/>
              <a:cxnLst/>
              <a:rect r="r" b="b" t="t" l="l"/>
              <a:pathLst>
                <a:path h="3832606" w="152400">
                  <a:moveTo>
                    <a:pt x="0" y="76200"/>
                  </a:moveTo>
                  <a:cubicBezTo>
                    <a:pt x="0" y="34163"/>
                    <a:pt x="34163" y="0"/>
                    <a:pt x="76200" y="0"/>
                  </a:cubicBezTo>
                  <a:cubicBezTo>
                    <a:pt x="118237" y="0"/>
                    <a:pt x="152400" y="34163"/>
                    <a:pt x="152400" y="76200"/>
                  </a:cubicBezTo>
                  <a:lnTo>
                    <a:pt x="152400" y="3756406"/>
                  </a:lnTo>
                  <a:cubicBezTo>
                    <a:pt x="152400" y="3798443"/>
                    <a:pt x="118237" y="3832606"/>
                    <a:pt x="76200" y="3832606"/>
                  </a:cubicBezTo>
                  <a:cubicBezTo>
                    <a:pt x="34163" y="3832606"/>
                    <a:pt x="0" y="3798443"/>
                    <a:pt x="0" y="3756406"/>
                  </a:cubicBezTo>
                  <a:close/>
                </a:path>
              </a:pathLst>
            </a:custGeom>
            <a:solidFill>
              <a:srgbClr val="EEB5D2"/>
            </a:solidFill>
          </p:spPr>
        </p:sp>
      </p:grpSp>
      <p:sp>
        <p:nvSpPr>
          <p:cNvPr name="TextBox 25" id="25"/>
          <p:cNvSpPr txBox="true"/>
          <p:nvPr/>
        </p:nvSpPr>
        <p:spPr>
          <a:xfrm rot="0">
            <a:off x="12374761" y="3466059"/>
            <a:ext cx="4086820" cy="312539"/>
          </a:xfrm>
          <a:prstGeom prst="rect">
            <a:avLst/>
          </a:prstGeom>
        </p:spPr>
        <p:txBody>
          <a:bodyPr anchor="t" rtlCol="false" tIns="0" lIns="0" bIns="0" rIns="0">
            <a:spAutoFit/>
          </a:bodyPr>
          <a:lstStyle/>
          <a:p>
            <a:pPr algn="l">
              <a:lnSpc>
                <a:spcPts val="2375"/>
              </a:lnSpc>
            </a:pPr>
            <a:r>
              <a:rPr lang="en-US" sz="1874" b="true">
                <a:solidFill>
                  <a:srgbClr val="432338"/>
                </a:solidFill>
                <a:latin typeface="Noto Serif Bold"/>
                <a:ea typeface="Noto Serif Bold"/>
                <a:cs typeface="Noto Serif Bold"/>
                <a:sym typeface="Noto Serif Bold"/>
              </a:rPr>
              <a:t>Fragmented Multi-App Ecosystem</a:t>
            </a:r>
          </a:p>
        </p:txBody>
      </p:sp>
      <p:sp>
        <p:nvSpPr>
          <p:cNvPr name="TextBox 26" id="26"/>
          <p:cNvSpPr txBox="true"/>
          <p:nvPr/>
        </p:nvSpPr>
        <p:spPr>
          <a:xfrm rot="0">
            <a:off x="12374761" y="3835450"/>
            <a:ext cx="4854328" cy="1688274"/>
          </a:xfrm>
          <a:prstGeom prst="rect">
            <a:avLst/>
          </a:prstGeom>
        </p:spPr>
        <p:txBody>
          <a:bodyPr anchor="t" rtlCol="false" tIns="0" lIns="0" bIns="0" rIns="0">
            <a:spAutoFit/>
          </a:bodyPr>
          <a:lstStyle/>
          <a:p>
            <a:pPr algn="l">
              <a:lnSpc>
                <a:spcPts val="2726"/>
              </a:lnSpc>
            </a:pPr>
            <a:r>
              <a:rPr lang="en-US" sz="1662">
                <a:solidFill>
                  <a:srgbClr val="432338"/>
                </a:solidFill>
                <a:latin typeface="Source Sans Pro"/>
                <a:ea typeface="Source Sans Pro"/>
                <a:cs typeface="Source Sans Pro"/>
                <a:sym typeface="Source Sans Pro"/>
              </a:rPr>
              <a:t>The existence of separate applications for fashion (Nykaa Fashion) and beauty (Nykaa) fragments the overall user journey, diminishing brand continuity and forcing users to switch between platforms for related needs.</a:t>
            </a:r>
          </a:p>
        </p:txBody>
      </p:sp>
      <p:grpSp>
        <p:nvGrpSpPr>
          <p:cNvPr name="Group 27" id="27"/>
          <p:cNvGrpSpPr/>
          <p:nvPr/>
        </p:nvGrpSpPr>
        <p:grpSpPr>
          <a:xfrm rot="0">
            <a:off x="809922" y="6307188"/>
            <a:ext cx="8245227" cy="2243435"/>
            <a:chOff x="0" y="0"/>
            <a:chExt cx="10993637" cy="2991247"/>
          </a:xfrm>
        </p:grpSpPr>
        <p:sp>
          <p:nvSpPr>
            <p:cNvPr name="Freeform 28" id="28"/>
            <p:cNvSpPr/>
            <p:nvPr/>
          </p:nvSpPr>
          <p:spPr>
            <a:xfrm flipH="false" flipV="false" rot="0">
              <a:off x="19050" y="19050"/>
              <a:ext cx="10955527" cy="2953131"/>
            </a:xfrm>
            <a:custGeom>
              <a:avLst/>
              <a:gdLst/>
              <a:ahLst/>
              <a:cxnLst/>
              <a:rect r="r" b="b" t="t" l="l"/>
              <a:pathLst>
                <a:path h="2953131" w="10955527">
                  <a:moveTo>
                    <a:pt x="0" y="182880"/>
                  </a:moveTo>
                  <a:cubicBezTo>
                    <a:pt x="0" y="81915"/>
                    <a:pt x="82677" y="0"/>
                    <a:pt x="184658" y="0"/>
                  </a:cubicBezTo>
                  <a:lnTo>
                    <a:pt x="10770870" y="0"/>
                  </a:lnTo>
                  <a:cubicBezTo>
                    <a:pt x="10872851" y="0"/>
                    <a:pt x="10955527" y="81915"/>
                    <a:pt x="10955527" y="182880"/>
                  </a:cubicBezTo>
                  <a:lnTo>
                    <a:pt x="10955527" y="2770251"/>
                  </a:lnTo>
                  <a:cubicBezTo>
                    <a:pt x="10955527" y="2871216"/>
                    <a:pt x="10872851" y="2953131"/>
                    <a:pt x="10770870" y="2953131"/>
                  </a:cubicBezTo>
                  <a:lnTo>
                    <a:pt x="184658" y="2953131"/>
                  </a:lnTo>
                  <a:cubicBezTo>
                    <a:pt x="82677" y="2953131"/>
                    <a:pt x="0" y="2871216"/>
                    <a:pt x="0" y="2770251"/>
                  </a:cubicBezTo>
                  <a:close/>
                </a:path>
              </a:pathLst>
            </a:custGeom>
            <a:solidFill>
              <a:srgbClr val="EEB5D2">
                <a:alpha val="90196"/>
              </a:srgbClr>
            </a:solidFill>
          </p:spPr>
        </p:sp>
        <p:sp>
          <p:nvSpPr>
            <p:cNvPr name="Freeform 29" id="29"/>
            <p:cNvSpPr/>
            <p:nvPr/>
          </p:nvSpPr>
          <p:spPr>
            <a:xfrm flipH="false" flipV="false" rot="0">
              <a:off x="0" y="0"/>
              <a:ext cx="10993627" cy="2991231"/>
            </a:xfrm>
            <a:custGeom>
              <a:avLst/>
              <a:gdLst/>
              <a:ahLst/>
              <a:cxnLst/>
              <a:rect r="r" b="b" t="t" l="l"/>
              <a:pathLst>
                <a:path h="2991231" w="10993627">
                  <a:moveTo>
                    <a:pt x="0" y="201930"/>
                  </a:moveTo>
                  <a:cubicBezTo>
                    <a:pt x="0" y="90297"/>
                    <a:pt x="91313" y="0"/>
                    <a:pt x="203708" y="0"/>
                  </a:cubicBezTo>
                  <a:lnTo>
                    <a:pt x="10789920" y="0"/>
                  </a:lnTo>
                  <a:lnTo>
                    <a:pt x="10789920" y="19050"/>
                  </a:lnTo>
                  <a:lnTo>
                    <a:pt x="10789920" y="0"/>
                  </a:lnTo>
                  <a:cubicBezTo>
                    <a:pt x="10902188" y="0"/>
                    <a:pt x="10993627" y="90297"/>
                    <a:pt x="10993627" y="201930"/>
                  </a:cubicBezTo>
                  <a:lnTo>
                    <a:pt x="10974577" y="201930"/>
                  </a:lnTo>
                  <a:lnTo>
                    <a:pt x="10993627" y="201930"/>
                  </a:lnTo>
                  <a:lnTo>
                    <a:pt x="10993627" y="2789301"/>
                  </a:lnTo>
                  <a:lnTo>
                    <a:pt x="10974577" y="2789301"/>
                  </a:lnTo>
                  <a:lnTo>
                    <a:pt x="10993627" y="2789301"/>
                  </a:lnTo>
                  <a:cubicBezTo>
                    <a:pt x="10993627" y="2900934"/>
                    <a:pt x="10902314" y="2991231"/>
                    <a:pt x="10789920" y="2991231"/>
                  </a:cubicBezTo>
                  <a:lnTo>
                    <a:pt x="10789920" y="2972181"/>
                  </a:lnTo>
                  <a:lnTo>
                    <a:pt x="10789920" y="2991231"/>
                  </a:lnTo>
                  <a:lnTo>
                    <a:pt x="203708" y="2991231"/>
                  </a:lnTo>
                  <a:lnTo>
                    <a:pt x="203708" y="2972181"/>
                  </a:lnTo>
                  <a:lnTo>
                    <a:pt x="203708" y="2991231"/>
                  </a:lnTo>
                  <a:cubicBezTo>
                    <a:pt x="91313" y="2991231"/>
                    <a:pt x="0" y="2901061"/>
                    <a:pt x="0" y="2789301"/>
                  </a:cubicBezTo>
                  <a:lnTo>
                    <a:pt x="0" y="201930"/>
                  </a:lnTo>
                  <a:lnTo>
                    <a:pt x="19050" y="201930"/>
                  </a:lnTo>
                  <a:lnTo>
                    <a:pt x="0" y="201930"/>
                  </a:lnTo>
                  <a:moveTo>
                    <a:pt x="38100" y="201930"/>
                  </a:moveTo>
                  <a:lnTo>
                    <a:pt x="38100" y="2789301"/>
                  </a:lnTo>
                  <a:lnTo>
                    <a:pt x="19050" y="2789301"/>
                  </a:lnTo>
                  <a:lnTo>
                    <a:pt x="38100" y="2789301"/>
                  </a:lnTo>
                  <a:cubicBezTo>
                    <a:pt x="38100" y="2879598"/>
                    <a:pt x="112014" y="2953131"/>
                    <a:pt x="203708" y="2953131"/>
                  </a:cubicBezTo>
                  <a:lnTo>
                    <a:pt x="10789920" y="2953131"/>
                  </a:lnTo>
                  <a:cubicBezTo>
                    <a:pt x="10881487" y="2953131"/>
                    <a:pt x="10955527" y="2879598"/>
                    <a:pt x="10955527" y="2789301"/>
                  </a:cubicBezTo>
                  <a:lnTo>
                    <a:pt x="10955527" y="201930"/>
                  </a:lnTo>
                  <a:cubicBezTo>
                    <a:pt x="10955527" y="111633"/>
                    <a:pt x="10881613" y="38100"/>
                    <a:pt x="10789920" y="38100"/>
                  </a:cubicBezTo>
                  <a:lnTo>
                    <a:pt x="203708" y="38100"/>
                  </a:lnTo>
                  <a:lnTo>
                    <a:pt x="203708" y="19050"/>
                  </a:lnTo>
                  <a:lnTo>
                    <a:pt x="203708" y="38100"/>
                  </a:lnTo>
                  <a:cubicBezTo>
                    <a:pt x="112014" y="38100"/>
                    <a:pt x="38100" y="111633"/>
                    <a:pt x="38100" y="201930"/>
                  </a:cubicBezTo>
                  <a:close/>
                </a:path>
              </a:pathLst>
            </a:custGeom>
            <a:solidFill>
              <a:srgbClr val="DFB8D1"/>
            </a:solidFill>
          </p:spPr>
        </p:sp>
      </p:grpSp>
      <p:grpSp>
        <p:nvGrpSpPr>
          <p:cNvPr name="Group 30" id="30"/>
          <p:cNvGrpSpPr/>
          <p:nvPr/>
        </p:nvGrpSpPr>
        <p:grpSpPr>
          <a:xfrm rot="0">
            <a:off x="795635" y="6321475"/>
            <a:ext cx="114300" cy="2214860"/>
            <a:chOff x="0" y="0"/>
            <a:chExt cx="152400" cy="2953147"/>
          </a:xfrm>
        </p:grpSpPr>
        <p:sp>
          <p:nvSpPr>
            <p:cNvPr name="Freeform 31" id="31"/>
            <p:cNvSpPr/>
            <p:nvPr/>
          </p:nvSpPr>
          <p:spPr>
            <a:xfrm flipH="false" flipV="false" rot="0">
              <a:off x="0" y="0"/>
              <a:ext cx="152400" cy="2953131"/>
            </a:xfrm>
            <a:custGeom>
              <a:avLst/>
              <a:gdLst/>
              <a:ahLst/>
              <a:cxnLst/>
              <a:rect r="r" b="b" t="t" l="l"/>
              <a:pathLst>
                <a:path h="2953131" w="152400">
                  <a:moveTo>
                    <a:pt x="0" y="76200"/>
                  </a:moveTo>
                  <a:cubicBezTo>
                    <a:pt x="0" y="34163"/>
                    <a:pt x="34163" y="0"/>
                    <a:pt x="76200" y="0"/>
                  </a:cubicBezTo>
                  <a:cubicBezTo>
                    <a:pt x="118237" y="0"/>
                    <a:pt x="152400" y="34163"/>
                    <a:pt x="152400" y="76200"/>
                  </a:cubicBezTo>
                  <a:lnTo>
                    <a:pt x="152400" y="2876931"/>
                  </a:lnTo>
                  <a:cubicBezTo>
                    <a:pt x="152400" y="2918968"/>
                    <a:pt x="118237" y="2953131"/>
                    <a:pt x="76200" y="2953131"/>
                  </a:cubicBezTo>
                  <a:cubicBezTo>
                    <a:pt x="34163" y="2953131"/>
                    <a:pt x="0" y="2918968"/>
                    <a:pt x="0" y="2876931"/>
                  </a:cubicBezTo>
                  <a:close/>
                </a:path>
              </a:pathLst>
            </a:custGeom>
            <a:solidFill>
              <a:srgbClr val="EEB5D2"/>
            </a:solidFill>
          </p:spPr>
        </p:sp>
      </p:grpSp>
      <p:sp>
        <p:nvSpPr>
          <p:cNvPr name="TextBox 32" id="32"/>
          <p:cNvSpPr txBox="true"/>
          <p:nvPr/>
        </p:nvSpPr>
        <p:spPr>
          <a:xfrm rot="0">
            <a:off x="1144489" y="6546502"/>
            <a:ext cx="3788048" cy="288925"/>
          </a:xfrm>
          <a:prstGeom prst="rect">
            <a:avLst/>
          </a:prstGeom>
        </p:spPr>
        <p:txBody>
          <a:bodyPr anchor="t" rtlCol="false" tIns="0" lIns="0" bIns="0" rIns="0">
            <a:spAutoFit/>
          </a:bodyPr>
          <a:lstStyle/>
          <a:p>
            <a:pPr algn="l">
              <a:lnSpc>
                <a:spcPts val="2375"/>
              </a:lnSpc>
            </a:pPr>
            <a:r>
              <a:rPr lang="en-US" sz="1874" b="true">
                <a:solidFill>
                  <a:srgbClr val="432338"/>
                </a:solidFill>
                <a:latin typeface="Noto Serif Bold"/>
                <a:ea typeface="Noto Serif Bold"/>
                <a:cs typeface="Noto Serif Bold"/>
                <a:sym typeface="Noto Serif Bold"/>
              </a:rPr>
              <a:t>Lack of Personalization</a:t>
            </a:r>
          </a:p>
        </p:txBody>
      </p:sp>
      <p:sp>
        <p:nvSpPr>
          <p:cNvPr name="TextBox 33" id="33"/>
          <p:cNvSpPr txBox="true"/>
          <p:nvPr/>
        </p:nvSpPr>
        <p:spPr>
          <a:xfrm rot="0">
            <a:off x="1151186" y="6915894"/>
            <a:ext cx="7661821" cy="1002474"/>
          </a:xfrm>
          <a:prstGeom prst="rect">
            <a:avLst/>
          </a:prstGeom>
        </p:spPr>
        <p:txBody>
          <a:bodyPr anchor="t" rtlCol="false" tIns="0" lIns="0" bIns="0" rIns="0">
            <a:spAutoFit/>
          </a:bodyPr>
          <a:lstStyle/>
          <a:p>
            <a:pPr algn="l">
              <a:lnSpc>
                <a:spcPts val="2726"/>
              </a:lnSpc>
            </a:pPr>
            <a:r>
              <a:rPr lang="en-US" sz="1662">
                <a:solidFill>
                  <a:srgbClr val="432338"/>
                </a:solidFill>
                <a:latin typeface="Source Sans Pro"/>
                <a:ea typeface="Source Sans Pro"/>
                <a:cs typeface="Source Sans Pro"/>
                <a:sym typeface="Source Sans Pro"/>
              </a:rPr>
              <a:t>Personalization features are conspicuously minimal. Despite repeated visits and purchase history, the homepage content and product recommendations remain largely static, failing to adapt to individual user preferences and past behaviours.</a:t>
            </a:r>
          </a:p>
        </p:txBody>
      </p:sp>
      <p:grpSp>
        <p:nvGrpSpPr>
          <p:cNvPr name="Group 34" id="34"/>
          <p:cNvGrpSpPr/>
          <p:nvPr/>
        </p:nvGrpSpPr>
        <p:grpSpPr>
          <a:xfrm rot="0">
            <a:off x="9232552" y="6307188"/>
            <a:ext cx="8245376" cy="2243435"/>
            <a:chOff x="0" y="0"/>
            <a:chExt cx="10993835" cy="2991247"/>
          </a:xfrm>
        </p:grpSpPr>
        <p:sp>
          <p:nvSpPr>
            <p:cNvPr name="Freeform 35" id="35"/>
            <p:cNvSpPr/>
            <p:nvPr/>
          </p:nvSpPr>
          <p:spPr>
            <a:xfrm flipH="false" flipV="false" rot="0">
              <a:off x="19050" y="19050"/>
              <a:ext cx="10955782" cy="2953131"/>
            </a:xfrm>
            <a:custGeom>
              <a:avLst/>
              <a:gdLst/>
              <a:ahLst/>
              <a:cxnLst/>
              <a:rect r="r" b="b" t="t" l="l"/>
              <a:pathLst>
                <a:path h="2953131" w="10955782">
                  <a:moveTo>
                    <a:pt x="0" y="182880"/>
                  </a:moveTo>
                  <a:cubicBezTo>
                    <a:pt x="0" y="81915"/>
                    <a:pt x="82677" y="0"/>
                    <a:pt x="184658" y="0"/>
                  </a:cubicBezTo>
                  <a:lnTo>
                    <a:pt x="10771124" y="0"/>
                  </a:lnTo>
                  <a:cubicBezTo>
                    <a:pt x="10873105" y="0"/>
                    <a:pt x="10955782" y="81915"/>
                    <a:pt x="10955782" y="182880"/>
                  </a:cubicBezTo>
                  <a:lnTo>
                    <a:pt x="10955782" y="2770251"/>
                  </a:lnTo>
                  <a:cubicBezTo>
                    <a:pt x="10955782" y="2871216"/>
                    <a:pt x="10873105" y="2953131"/>
                    <a:pt x="10771124" y="2953131"/>
                  </a:cubicBezTo>
                  <a:lnTo>
                    <a:pt x="184658" y="2953131"/>
                  </a:lnTo>
                  <a:cubicBezTo>
                    <a:pt x="82677" y="2953131"/>
                    <a:pt x="0" y="2871216"/>
                    <a:pt x="0" y="2770251"/>
                  </a:cubicBezTo>
                  <a:close/>
                </a:path>
              </a:pathLst>
            </a:custGeom>
            <a:solidFill>
              <a:srgbClr val="EEB5D2">
                <a:alpha val="90196"/>
              </a:srgbClr>
            </a:solidFill>
          </p:spPr>
        </p:sp>
        <p:sp>
          <p:nvSpPr>
            <p:cNvPr name="Freeform 36" id="36"/>
            <p:cNvSpPr/>
            <p:nvPr/>
          </p:nvSpPr>
          <p:spPr>
            <a:xfrm flipH="false" flipV="false" rot="0">
              <a:off x="0" y="0"/>
              <a:ext cx="10993882" cy="2991231"/>
            </a:xfrm>
            <a:custGeom>
              <a:avLst/>
              <a:gdLst/>
              <a:ahLst/>
              <a:cxnLst/>
              <a:rect r="r" b="b" t="t" l="l"/>
              <a:pathLst>
                <a:path h="2991231" w="10993882">
                  <a:moveTo>
                    <a:pt x="0" y="201930"/>
                  </a:moveTo>
                  <a:cubicBezTo>
                    <a:pt x="0" y="90297"/>
                    <a:pt x="91313" y="0"/>
                    <a:pt x="203708" y="0"/>
                  </a:cubicBezTo>
                  <a:lnTo>
                    <a:pt x="10790174" y="0"/>
                  </a:lnTo>
                  <a:lnTo>
                    <a:pt x="10790174" y="19050"/>
                  </a:lnTo>
                  <a:lnTo>
                    <a:pt x="10790174" y="0"/>
                  </a:lnTo>
                  <a:cubicBezTo>
                    <a:pt x="10902442" y="0"/>
                    <a:pt x="10993882" y="90297"/>
                    <a:pt x="10993882" y="201930"/>
                  </a:cubicBezTo>
                  <a:lnTo>
                    <a:pt x="10974832" y="201930"/>
                  </a:lnTo>
                  <a:lnTo>
                    <a:pt x="10993882" y="201930"/>
                  </a:lnTo>
                  <a:lnTo>
                    <a:pt x="10993882" y="2789301"/>
                  </a:lnTo>
                  <a:lnTo>
                    <a:pt x="10974832" y="2789301"/>
                  </a:lnTo>
                  <a:lnTo>
                    <a:pt x="10993882" y="2789301"/>
                  </a:lnTo>
                  <a:cubicBezTo>
                    <a:pt x="10993882" y="2900934"/>
                    <a:pt x="10902569" y="2991231"/>
                    <a:pt x="10790174" y="2991231"/>
                  </a:cubicBezTo>
                  <a:lnTo>
                    <a:pt x="10790174" y="2972181"/>
                  </a:lnTo>
                  <a:lnTo>
                    <a:pt x="10790174" y="2991231"/>
                  </a:lnTo>
                  <a:lnTo>
                    <a:pt x="203708" y="2991231"/>
                  </a:lnTo>
                  <a:lnTo>
                    <a:pt x="203708" y="2972181"/>
                  </a:lnTo>
                  <a:lnTo>
                    <a:pt x="203708" y="2991231"/>
                  </a:lnTo>
                  <a:cubicBezTo>
                    <a:pt x="91313" y="2991231"/>
                    <a:pt x="0" y="2901061"/>
                    <a:pt x="0" y="2789301"/>
                  </a:cubicBezTo>
                  <a:lnTo>
                    <a:pt x="0" y="201930"/>
                  </a:lnTo>
                  <a:lnTo>
                    <a:pt x="19050" y="201930"/>
                  </a:lnTo>
                  <a:lnTo>
                    <a:pt x="0" y="201930"/>
                  </a:lnTo>
                  <a:moveTo>
                    <a:pt x="38100" y="201930"/>
                  </a:moveTo>
                  <a:lnTo>
                    <a:pt x="38100" y="2789301"/>
                  </a:lnTo>
                  <a:lnTo>
                    <a:pt x="19050" y="2789301"/>
                  </a:lnTo>
                  <a:lnTo>
                    <a:pt x="38100" y="2789301"/>
                  </a:lnTo>
                  <a:cubicBezTo>
                    <a:pt x="38100" y="2879598"/>
                    <a:pt x="112014" y="2953131"/>
                    <a:pt x="203708" y="2953131"/>
                  </a:cubicBezTo>
                  <a:lnTo>
                    <a:pt x="10790174" y="2953131"/>
                  </a:lnTo>
                  <a:cubicBezTo>
                    <a:pt x="10881741" y="2953131"/>
                    <a:pt x="10955782" y="2879598"/>
                    <a:pt x="10955782" y="2789301"/>
                  </a:cubicBezTo>
                  <a:lnTo>
                    <a:pt x="10955782" y="201930"/>
                  </a:lnTo>
                  <a:cubicBezTo>
                    <a:pt x="10955782" y="111633"/>
                    <a:pt x="10881868" y="38100"/>
                    <a:pt x="10790174" y="38100"/>
                  </a:cubicBezTo>
                  <a:lnTo>
                    <a:pt x="203708" y="38100"/>
                  </a:lnTo>
                  <a:lnTo>
                    <a:pt x="203708" y="19050"/>
                  </a:lnTo>
                  <a:lnTo>
                    <a:pt x="203708" y="38100"/>
                  </a:lnTo>
                  <a:cubicBezTo>
                    <a:pt x="112014" y="38100"/>
                    <a:pt x="38100" y="111633"/>
                    <a:pt x="38100" y="201930"/>
                  </a:cubicBezTo>
                  <a:close/>
                </a:path>
              </a:pathLst>
            </a:custGeom>
            <a:solidFill>
              <a:srgbClr val="DFB8D1"/>
            </a:solidFill>
          </p:spPr>
        </p:sp>
      </p:grpSp>
      <p:grpSp>
        <p:nvGrpSpPr>
          <p:cNvPr name="Group 37" id="37"/>
          <p:cNvGrpSpPr/>
          <p:nvPr/>
        </p:nvGrpSpPr>
        <p:grpSpPr>
          <a:xfrm rot="0">
            <a:off x="9218265" y="6321475"/>
            <a:ext cx="114300" cy="2214860"/>
            <a:chOff x="0" y="0"/>
            <a:chExt cx="152400" cy="2953147"/>
          </a:xfrm>
        </p:grpSpPr>
        <p:sp>
          <p:nvSpPr>
            <p:cNvPr name="Freeform 38" id="38"/>
            <p:cNvSpPr/>
            <p:nvPr/>
          </p:nvSpPr>
          <p:spPr>
            <a:xfrm flipH="false" flipV="false" rot="0">
              <a:off x="0" y="0"/>
              <a:ext cx="152400" cy="2953131"/>
            </a:xfrm>
            <a:custGeom>
              <a:avLst/>
              <a:gdLst/>
              <a:ahLst/>
              <a:cxnLst/>
              <a:rect r="r" b="b" t="t" l="l"/>
              <a:pathLst>
                <a:path h="2953131" w="152400">
                  <a:moveTo>
                    <a:pt x="0" y="76200"/>
                  </a:moveTo>
                  <a:cubicBezTo>
                    <a:pt x="0" y="34163"/>
                    <a:pt x="34163" y="0"/>
                    <a:pt x="76200" y="0"/>
                  </a:cubicBezTo>
                  <a:cubicBezTo>
                    <a:pt x="118237" y="0"/>
                    <a:pt x="152400" y="34163"/>
                    <a:pt x="152400" y="76200"/>
                  </a:cubicBezTo>
                  <a:lnTo>
                    <a:pt x="152400" y="2876931"/>
                  </a:lnTo>
                  <a:cubicBezTo>
                    <a:pt x="152400" y="2918968"/>
                    <a:pt x="118237" y="2953131"/>
                    <a:pt x="76200" y="2953131"/>
                  </a:cubicBezTo>
                  <a:cubicBezTo>
                    <a:pt x="34163" y="2953131"/>
                    <a:pt x="0" y="2918968"/>
                    <a:pt x="0" y="2876931"/>
                  </a:cubicBezTo>
                  <a:close/>
                </a:path>
              </a:pathLst>
            </a:custGeom>
            <a:solidFill>
              <a:srgbClr val="EEB5D2"/>
            </a:solidFill>
          </p:spPr>
        </p:sp>
      </p:grpSp>
      <p:sp>
        <p:nvSpPr>
          <p:cNvPr name="TextBox 39" id="39"/>
          <p:cNvSpPr txBox="true"/>
          <p:nvPr/>
        </p:nvSpPr>
        <p:spPr>
          <a:xfrm rot="0">
            <a:off x="9567119" y="6546502"/>
            <a:ext cx="3878907" cy="312539"/>
          </a:xfrm>
          <a:prstGeom prst="rect">
            <a:avLst/>
          </a:prstGeom>
        </p:spPr>
        <p:txBody>
          <a:bodyPr anchor="t" rtlCol="false" tIns="0" lIns="0" bIns="0" rIns="0">
            <a:spAutoFit/>
          </a:bodyPr>
          <a:lstStyle/>
          <a:p>
            <a:pPr algn="l">
              <a:lnSpc>
                <a:spcPts val="2375"/>
              </a:lnSpc>
            </a:pPr>
            <a:r>
              <a:rPr lang="en-US" sz="1874" b="true">
                <a:solidFill>
                  <a:srgbClr val="432338"/>
                </a:solidFill>
                <a:latin typeface="Noto Serif Bold"/>
                <a:ea typeface="Noto Serif Bold"/>
                <a:cs typeface="Noto Serif Bold"/>
                <a:sym typeface="Noto Serif Bold"/>
              </a:rPr>
              <a:t>Suboptimal Discount Structures</a:t>
            </a:r>
          </a:p>
        </p:txBody>
      </p:sp>
      <p:sp>
        <p:nvSpPr>
          <p:cNvPr name="TextBox 40" id="40"/>
          <p:cNvSpPr txBox="true"/>
          <p:nvPr/>
        </p:nvSpPr>
        <p:spPr>
          <a:xfrm rot="0">
            <a:off x="9567119" y="6915894"/>
            <a:ext cx="7661970" cy="1345374"/>
          </a:xfrm>
          <a:prstGeom prst="rect">
            <a:avLst/>
          </a:prstGeom>
        </p:spPr>
        <p:txBody>
          <a:bodyPr anchor="t" rtlCol="false" tIns="0" lIns="0" bIns="0" rIns="0">
            <a:spAutoFit/>
          </a:bodyPr>
          <a:lstStyle/>
          <a:p>
            <a:pPr algn="l">
              <a:lnSpc>
                <a:spcPts val="2726"/>
              </a:lnSpc>
            </a:pPr>
            <a:r>
              <a:rPr lang="en-US" sz="1662">
                <a:solidFill>
                  <a:srgbClr val="432338"/>
                </a:solidFill>
                <a:latin typeface="Source Sans Pro"/>
                <a:ea typeface="Source Sans Pro"/>
                <a:cs typeface="Source Sans Pro"/>
                <a:sym typeface="Source Sans Pro"/>
              </a:rPr>
              <a:t>Discount mechanics are poorly conceived, with a majority of appealing offers only activating on purchases exceeding ₹2000. This contrasts sharply with competitors like Myntra and Ajio, who provide more accessible deals at lower price points (e.g., ₹999), deterring smaller or impulse purchases.</a:t>
            </a:r>
          </a:p>
        </p:txBody>
      </p:sp>
      <p:sp>
        <p:nvSpPr>
          <p:cNvPr name="TextBox 41" id="41"/>
          <p:cNvSpPr txBox="true"/>
          <p:nvPr/>
        </p:nvSpPr>
        <p:spPr>
          <a:xfrm rot="0">
            <a:off x="1133177" y="8914060"/>
            <a:ext cx="16330612" cy="376111"/>
          </a:xfrm>
          <a:prstGeom prst="rect">
            <a:avLst/>
          </a:prstGeom>
        </p:spPr>
        <p:txBody>
          <a:bodyPr anchor="t" rtlCol="false" tIns="0" lIns="0" bIns="0" rIns="0">
            <a:spAutoFit/>
          </a:bodyPr>
          <a:lstStyle/>
          <a:p>
            <a:pPr algn="l">
              <a:lnSpc>
                <a:spcPts val="3218"/>
              </a:lnSpc>
            </a:pPr>
            <a:r>
              <a:rPr lang="en-US" sz="1962">
                <a:solidFill>
                  <a:srgbClr val="432338"/>
                </a:solidFill>
                <a:latin typeface="Source Sans Pro"/>
                <a:ea typeface="Source Sans Pro"/>
                <a:cs typeface="Source Sans Pro"/>
                <a:sym typeface="Source Sans Pro"/>
              </a:rPr>
              <a:t>“ Nykaa behaves like Croma – a utility product store. But it wants to be like Myntra or Ajio — a lifestyle experience. That gap is the root of the problem.”</a:t>
            </a:r>
          </a:p>
        </p:txBody>
      </p:sp>
      <p:grpSp>
        <p:nvGrpSpPr>
          <p:cNvPr name="Group 42" id="42"/>
          <p:cNvGrpSpPr/>
          <p:nvPr/>
        </p:nvGrpSpPr>
        <p:grpSpPr>
          <a:xfrm rot="0">
            <a:off x="824210" y="8768060"/>
            <a:ext cx="28575" cy="793254"/>
            <a:chOff x="0" y="0"/>
            <a:chExt cx="38100" cy="1057672"/>
          </a:xfrm>
        </p:grpSpPr>
        <p:sp>
          <p:nvSpPr>
            <p:cNvPr name="Freeform 43" id="43"/>
            <p:cNvSpPr/>
            <p:nvPr/>
          </p:nvSpPr>
          <p:spPr>
            <a:xfrm flipH="false" flipV="false" rot="0">
              <a:off x="0" y="0"/>
              <a:ext cx="38100" cy="1057656"/>
            </a:xfrm>
            <a:custGeom>
              <a:avLst/>
              <a:gdLst/>
              <a:ahLst/>
              <a:cxnLst/>
              <a:rect r="r" b="b" t="t" l="l"/>
              <a:pathLst>
                <a:path h="1057656" w="38100">
                  <a:moveTo>
                    <a:pt x="0" y="0"/>
                  </a:moveTo>
                  <a:lnTo>
                    <a:pt x="38100" y="0"/>
                  </a:lnTo>
                  <a:lnTo>
                    <a:pt x="38100" y="1057656"/>
                  </a:lnTo>
                  <a:lnTo>
                    <a:pt x="0" y="1057656"/>
                  </a:lnTo>
                  <a:close/>
                </a:path>
              </a:pathLst>
            </a:custGeom>
            <a:solidFill>
              <a:srgbClr val="EEB5D2"/>
            </a:solidFill>
          </p:spPr>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EB5D2"/>
        </a:solidFill>
      </p:bgPr>
    </p:bg>
    <p:spTree>
      <p:nvGrpSpPr>
        <p:cNvPr id="1" name=""/>
        <p:cNvGrpSpPr/>
        <p:nvPr/>
      </p:nvGrpSpPr>
      <p:grpSpPr>
        <a:xfrm>
          <a:off x="0" y="0"/>
          <a:ext cx="0" cy="0"/>
          <a:chOff x="0" y="0"/>
          <a:chExt cx="0" cy="0"/>
        </a:xfrm>
      </p:grpSpPr>
      <p:grpSp>
        <p:nvGrpSpPr>
          <p:cNvPr name="Group 2" id="2"/>
          <p:cNvGrpSpPr/>
          <p:nvPr/>
        </p:nvGrpSpPr>
        <p:grpSpPr>
          <a:xfrm rot="0">
            <a:off x="19050" y="0"/>
            <a:ext cx="18288000" cy="10287000"/>
            <a:chOff x="0" y="0"/>
            <a:chExt cx="24384000" cy="13716000"/>
          </a:xfrm>
        </p:grpSpPr>
        <p:sp>
          <p:nvSpPr>
            <p:cNvPr name="Freeform 3" id="3" descr="preencoded.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18234869" y="0"/>
            <a:ext cx="53131" cy="10287000"/>
            <a:chOff x="0" y="0"/>
            <a:chExt cx="70842" cy="13716000"/>
          </a:xfrm>
        </p:grpSpPr>
        <p:sp>
          <p:nvSpPr>
            <p:cNvPr name="Freeform 5" id="5"/>
            <p:cNvSpPr/>
            <p:nvPr/>
          </p:nvSpPr>
          <p:spPr>
            <a:xfrm flipH="false" flipV="false" rot="0">
              <a:off x="0" y="0"/>
              <a:ext cx="70842" cy="13716000"/>
            </a:xfrm>
            <a:custGeom>
              <a:avLst/>
              <a:gdLst/>
              <a:ahLst/>
              <a:cxnLst/>
              <a:rect r="r" b="b" t="t" l="l"/>
              <a:pathLst>
                <a:path h="13716000" w="70842">
                  <a:moveTo>
                    <a:pt x="0" y="0"/>
                  </a:moveTo>
                  <a:lnTo>
                    <a:pt x="70842" y="0"/>
                  </a:lnTo>
                  <a:lnTo>
                    <a:pt x="70842" y="13716000"/>
                  </a:lnTo>
                  <a:lnTo>
                    <a:pt x="0" y="13716000"/>
                  </a:lnTo>
                  <a:close/>
                </a:path>
              </a:pathLst>
            </a:custGeom>
            <a:solidFill>
              <a:srgbClr val="EEB5D2">
                <a:alpha val="90196"/>
              </a:srgbClr>
            </a:solidFill>
          </p:spPr>
        </p:sp>
      </p:grpSp>
      <p:sp>
        <p:nvSpPr>
          <p:cNvPr name="TextBox 6" id="6"/>
          <p:cNvSpPr txBox="true"/>
          <p:nvPr/>
        </p:nvSpPr>
        <p:spPr>
          <a:xfrm rot="0">
            <a:off x="653206" y="810071"/>
            <a:ext cx="15799445" cy="489794"/>
          </a:xfrm>
          <a:prstGeom prst="rect">
            <a:avLst/>
          </a:prstGeom>
        </p:spPr>
        <p:txBody>
          <a:bodyPr anchor="t" rtlCol="false" tIns="0" lIns="0" bIns="0" rIns="0">
            <a:spAutoFit/>
          </a:bodyPr>
          <a:lstStyle/>
          <a:p>
            <a:pPr algn="l">
              <a:lnSpc>
                <a:spcPts val="3749"/>
              </a:lnSpc>
            </a:pPr>
            <a:r>
              <a:rPr lang="en-US" sz="3000" b="true">
                <a:solidFill>
                  <a:srgbClr val="371A2D"/>
                </a:solidFill>
                <a:latin typeface="Noto Serif Bold"/>
                <a:ea typeface="Noto Serif Bold"/>
                <a:cs typeface="Noto Serif Bold"/>
                <a:sym typeface="Noto Serif Bold"/>
              </a:rPr>
              <a:t>Strategic Redesign: A Curated Ecosystem for Enhanced Discovery and Engagement</a:t>
            </a:r>
          </a:p>
        </p:txBody>
      </p:sp>
      <p:sp>
        <p:nvSpPr>
          <p:cNvPr name="TextBox 7" id="7"/>
          <p:cNvSpPr txBox="true"/>
          <p:nvPr/>
        </p:nvSpPr>
        <p:spPr>
          <a:xfrm rot="0">
            <a:off x="653206" y="1744713"/>
            <a:ext cx="17776213" cy="594456"/>
          </a:xfrm>
          <a:prstGeom prst="rect">
            <a:avLst/>
          </a:prstGeom>
        </p:spPr>
        <p:txBody>
          <a:bodyPr anchor="t" rtlCol="false" tIns="0" lIns="0" bIns="0" rIns="0">
            <a:spAutoFit/>
          </a:bodyPr>
          <a:lstStyle/>
          <a:p>
            <a:pPr algn="l">
              <a:lnSpc>
                <a:spcPts val="2093"/>
              </a:lnSpc>
            </a:pPr>
            <a:r>
              <a:rPr lang="en-US" sz="1308">
                <a:solidFill>
                  <a:srgbClr val="432338"/>
                </a:solidFill>
                <a:latin typeface="Source Sans Pro"/>
                <a:ea typeface="Source Sans Pro"/>
                <a:cs typeface="Source Sans Pro"/>
                <a:sym typeface="Source Sans Pro"/>
              </a:rPr>
              <a:t>Nykaa’s current platform experience fundamentally lacks a structured and aspirational framework necessary to foster deeper user engagement and brand loyalty. To address this, a comprehensive strategic redesign is proposed, built upon a three-part platform model designed to enhance discovery, align with diverse user intents, and provide distinct spaces for different product tiers.</a:t>
            </a:r>
          </a:p>
        </p:txBody>
      </p:sp>
      <p:sp>
        <p:nvSpPr>
          <p:cNvPr name="TextBox 8" id="8"/>
          <p:cNvSpPr txBox="true"/>
          <p:nvPr/>
        </p:nvSpPr>
        <p:spPr>
          <a:xfrm rot="0">
            <a:off x="653206" y="2495699"/>
            <a:ext cx="3008411" cy="288131"/>
          </a:xfrm>
          <a:prstGeom prst="rect">
            <a:avLst/>
          </a:prstGeom>
        </p:spPr>
        <p:txBody>
          <a:bodyPr anchor="t" rtlCol="false" tIns="0" lIns="0" bIns="0" rIns="0">
            <a:spAutoFit/>
          </a:bodyPr>
          <a:lstStyle/>
          <a:p>
            <a:pPr algn="l">
              <a:lnSpc>
                <a:spcPts val="2249"/>
              </a:lnSpc>
            </a:pPr>
            <a:r>
              <a:rPr lang="en-US" sz="1812" b="true">
                <a:solidFill>
                  <a:srgbClr val="371A2D"/>
                </a:solidFill>
                <a:latin typeface="Noto Serif Bold"/>
                <a:ea typeface="Noto Serif Bold"/>
                <a:cs typeface="Noto Serif Bold"/>
                <a:sym typeface="Noto Serif Bold"/>
              </a:rPr>
              <a:t>Proposed Platform Model:</a:t>
            </a:r>
          </a:p>
        </p:txBody>
      </p:sp>
      <p:grpSp>
        <p:nvGrpSpPr>
          <p:cNvPr name="Group 9" id="9"/>
          <p:cNvGrpSpPr/>
          <p:nvPr/>
        </p:nvGrpSpPr>
        <p:grpSpPr>
          <a:xfrm rot="0">
            <a:off x="653206" y="3212455"/>
            <a:ext cx="8291661" cy="1516261"/>
            <a:chOff x="0" y="0"/>
            <a:chExt cx="11055548" cy="2021682"/>
          </a:xfrm>
        </p:grpSpPr>
        <p:sp>
          <p:nvSpPr>
            <p:cNvPr name="Freeform 10" id="10"/>
            <p:cNvSpPr/>
            <p:nvPr/>
          </p:nvSpPr>
          <p:spPr>
            <a:xfrm flipH="false" flipV="false" rot="0">
              <a:off x="0" y="0"/>
              <a:ext cx="11055476" cy="2021713"/>
            </a:xfrm>
            <a:custGeom>
              <a:avLst/>
              <a:gdLst/>
              <a:ahLst/>
              <a:cxnLst/>
              <a:rect r="r" b="b" t="t" l="l"/>
              <a:pathLst>
                <a:path h="2021713" w="11055476">
                  <a:moveTo>
                    <a:pt x="0" y="121920"/>
                  </a:moveTo>
                  <a:cubicBezTo>
                    <a:pt x="0" y="54610"/>
                    <a:pt x="54610" y="0"/>
                    <a:pt x="121920" y="0"/>
                  </a:cubicBezTo>
                  <a:lnTo>
                    <a:pt x="10933557" y="0"/>
                  </a:lnTo>
                  <a:cubicBezTo>
                    <a:pt x="11000867" y="0"/>
                    <a:pt x="11055476" y="54610"/>
                    <a:pt x="11055476" y="121920"/>
                  </a:cubicBezTo>
                  <a:lnTo>
                    <a:pt x="11055476" y="1899793"/>
                  </a:lnTo>
                  <a:cubicBezTo>
                    <a:pt x="11055476" y="1967103"/>
                    <a:pt x="11000867" y="2021713"/>
                    <a:pt x="10933557" y="2021713"/>
                  </a:cubicBezTo>
                  <a:lnTo>
                    <a:pt x="121920" y="2021713"/>
                  </a:lnTo>
                  <a:cubicBezTo>
                    <a:pt x="54610" y="2021713"/>
                    <a:pt x="0" y="1967103"/>
                    <a:pt x="0" y="1899793"/>
                  </a:cubicBezTo>
                  <a:close/>
                </a:path>
              </a:pathLst>
            </a:custGeom>
            <a:solidFill>
              <a:srgbClr val="EEB5D2">
                <a:alpha val="90196"/>
              </a:srgbClr>
            </a:solidFill>
          </p:spPr>
        </p:sp>
      </p:grpSp>
      <p:grpSp>
        <p:nvGrpSpPr>
          <p:cNvPr name="Group 11" id="11"/>
          <p:cNvGrpSpPr/>
          <p:nvPr/>
        </p:nvGrpSpPr>
        <p:grpSpPr>
          <a:xfrm rot="0">
            <a:off x="653206" y="3193405"/>
            <a:ext cx="8291661" cy="76200"/>
            <a:chOff x="0" y="0"/>
            <a:chExt cx="11055548" cy="101600"/>
          </a:xfrm>
        </p:grpSpPr>
        <p:sp>
          <p:nvSpPr>
            <p:cNvPr name="Freeform 12" id="12"/>
            <p:cNvSpPr/>
            <p:nvPr/>
          </p:nvSpPr>
          <p:spPr>
            <a:xfrm flipH="false" flipV="false" rot="0">
              <a:off x="0" y="0"/>
              <a:ext cx="11055604" cy="101600"/>
            </a:xfrm>
            <a:custGeom>
              <a:avLst/>
              <a:gdLst/>
              <a:ahLst/>
              <a:cxnLst/>
              <a:rect r="r" b="b" t="t" l="l"/>
              <a:pathLst>
                <a:path h="101600" w="11055604">
                  <a:moveTo>
                    <a:pt x="0" y="50800"/>
                  </a:moveTo>
                  <a:cubicBezTo>
                    <a:pt x="0" y="22733"/>
                    <a:pt x="22733" y="0"/>
                    <a:pt x="50800" y="0"/>
                  </a:cubicBezTo>
                  <a:lnTo>
                    <a:pt x="11004804" y="0"/>
                  </a:lnTo>
                  <a:cubicBezTo>
                    <a:pt x="11032872" y="0"/>
                    <a:pt x="11055604" y="22733"/>
                    <a:pt x="11055604" y="50800"/>
                  </a:cubicBezTo>
                  <a:cubicBezTo>
                    <a:pt x="11055604" y="78867"/>
                    <a:pt x="11032872" y="101600"/>
                    <a:pt x="11004804" y="101600"/>
                  </a:cubicBezTo>
                  <a:lnTo>
                    <a:pt x="50800" y="101600"/>
                  </a:lnTo>
                  <a:cubicBezTo>
                    <a:pt x="22733" y="101600"/>
                    <a:pt x="0" y="78867"/>
                    <a:pt x="0" y="50800"/>
                  </a:cubicBezTo>
                  <a:close/>
                </a:path>
              </a:pathLst>
            </a:custGeom>
            <a:solidFill>
              <a:srgbClr val="EEB5D2"/>
            </a:solidFill>
          </p:spPr>
        </p:sp>
      </p:grpSp>
      <p:grpSp>
        <p:nvGrpSpPr>
          <p:cNvPr name="Group 13" id="13"/>
          <p:cNvGrpSpPr/>
          <p:nvPr/>
        </p:nvGrpSpPr>
        <p:grpSpPr>
          <a:xfrm rot="0">
            <a:off x="4553991" y="2967484"/>
            <a:ext cx="489942" cy="489942"/>
            <a:chOff x="0" y="0"/>
            <a:chExt cx="653257" cy="653257"/>
          </a:xfrm>
        </p:grpSpPr>
        <p:sp>
          <p:nvSpPr>
            <p:cNvPr name="Freeform 14" id="14"/>
            <p:cNvSpPr/>
            <p:nvPr/>
          </p:nvSpPr>
          <p:spPr>
            <a:xfrm flipH="false" flipV="false" rot="0">
              <a:off x="0" y="0"/>
              <a:ext cx="653288" cy="653288"/>
            </a:xfrm>
            <a:custGeom>
              <a:avLst/>
              <a:gdLst/>
              <a:ahLst/>
              <a:cxnLst/>
              <a:rect r="r" b="b" t="t" l="l"/>
              <a:pathLst>
                <a:path h="653288" w="653288">
                  <a:moveTo>
                    <a:pt x="0" y="326644"/>
                  </a:moveTo>
                  <a:cubicBezTo>
                    <a:pt x="0" y="146177"/>
                    <a:pt x="146177" y="0"/>
                    <a:pt x="326644" y="0"/>
                  </a:cubicBezTo>
                  <a:cubicBezTo>
                    <a:pt x="507111" y="0"/>
                    <a:pt x="653288" y="146177"/>
                    <a:pt x="653288" y="326644"/>
                  </a:cubicBezTo>
                  <a:cubicBezTo>
                    <a:pt x="653288" y="507111"/>
                    <a:pt x="506984" y="653288"/>
                    <a:pt x="326644" y="653288"/>
                  </a:cubicBezTo>
                  <a:cubicBezTo>
                    <a:pt x="146304" y="653288"/>
                    <a:pt x="0" y="506984"/>
                    <a:pt x="0" y="326644"/>
                  </a:cubicBezTo>
                  <a:close/>
                </a:path>
              </a:pathLst>
            </a:custGeom>
            <a:solidFill>
              <a:srgbClr val="EEB5D2"/>
            </a:solidFill>
          </p:spPr>
        </p:sp>
      </p:grpSp>
      <p:grpSp>
        <p:nvGrpSpPr>
          <p:cNvPr name="Group 15" id="15"/>
          <p:cNvGrpSpPr/>
          <p:nvPr/>
        </p:nvGrpSpPr>
        <p:grpSpPr>
          <a:xfrm rot="0">
            <a:off x="4701034" y="3089970"/>
            <a:ext cx="195858" cy="244971"/>
            <a:chOff x="0" y="0"/>
            <a:chExt cx="261143" cy="326628"/>
          </a:xfrm>
        </p:grpSpPr>
        <p:sp>
          <p:nvSpPr>
            <p:cNvPr name="Freeform 16" id="16" descr="preencoded.png"/>
            <p:cNvSpPr/>
            <p:nvPr/>
          </p:nvSpPr>
          <p:spPr>
            <a:xfrm flipH="false" flipV="false" rot="0">
              <a:off x="0" y="0"/>
              <a:ext cx="261112" cy="326644"/>
            </a:xfrm>
            <a:custGeom>
              <a:avLst/>
              <a:gdLst/>
              <a:ahLst/>
              <a:cxnLst/>
              <a:rect r="r" b="b" t="t" l="l"/>
              <a:pathLst>
                <a:path h="326644" w="261112">
                  <a:moveTo>
                    <a:pt x="0" y="0"/>
                  </a:moveTo>
                  <a:lnTo>
                    <a:pt x="261112" y="0"/>
                  </a:lnTo>
                  <a:lnTo>
                    <a:pt x="261112" y="326644"/>
                  </a:lnTo>
                  <a:lnTo>
                    <a:pt x="0" y="326644"/>
                  </a:lnTo>
                  <a:lnTo>
                    <a:pt x="0" y="0"/>
                  </a:lnTo>
                  <a:close/>
                </a:path>
              </a:pathLst>
            </a:custGeom>
            <a:blipFill>
              <a:blip r:embed="rId3"/>
              <a:stretch>
                <a:fillRect l="-511" t="0" r="-523" b="4"/>
              </a:stretch>
            </a:blipFill>
          </p:spPr>
        </p:sp>
      </p:grpSp>
      <p:sp>
        <p:nvSpPr>
          <p:cNvPr name="TextBox 17" id="17"/>
          <p:cNvSpPr txBox="true"/>
          <p:nvPr/>
        </p:nvSpPr>
        <p:spPr>
          <a:xfrm rot="0">
            <a:off x="835521" y="3391902"/>
            <a:ext cx="1921520" cy="264795"/>
          </a:xfrm>
          <a:prstGeom prst="rect">
            <a:avLst/>
          </a:prstGeom>
        </p:spPr>
        <p:txBody>
          <a:bodyPr anchor="t" rtlCol="false" tIns="0" lIns="0" bIns="0" rIns="0">
            <a:spAutoFit/>
          </a:bodyPr>
          <a:lstStyle/>
          <a:p>
            <a:pPr algn="l">
              <a:lnSpc>
                <a:spcPts val="2249"/>
              </a:lnSpc>
            </a:pPr>
            <a:r>
              <a:rPr lang="en-US" sz="1799" b="true">
                <a:solidFill>
                  <a:srgbClr val="432338"/>
                </a:solidFill>
                <a:latin typeface="Noto Serif Bold"/>
                <a:ea typeface="Noto Serif Bold"/>
                <a:cs typeface="Noto Serif Bold"/>
                <a:sym typeface="Noto Serif Bold"/>
              </a:rPr>
              <a:t>Nykaa Luxe</a:t>
            </a:r>
          </a:p>
        </p:txBody>
      </p:sp>
      <p:sp>
        <p:nvSpPr>
          <p:cNvPr name="TextBox 18" id="18"/>
          <p:cNvSpPr txBox="true"/>
          <p:nvPr/>
        </p:nvSpPr>
        <p:spPr>
          <a:xfrm rot="0">
            <a:off x="680888" y="3646098"/>
            <a:ext cx="8263979" cy="971931"/>
          </a:xfrm>
          <a:prstGeom prst="rect">
            <a:avLst/>
          </a:prstGeom>
        </p:spPr>
        <p:txBody>
          <a:bodyPr anchor="t" rtlCol="false" tIns="0" lIns="0" bIns="0" rIns="0">
            <a:spAutoFit/>
          </a:bodyPr>
          <a:lstStyle/>
          <a:p>
            <a:pPr algn="l">
              <a:lnSpc>
                <a:spcPts val="2687"/>
              </a:lnSpc>
            </a:pPr>
            <a:r>
              <a:rPr lang="en-US" sz="1679">
                <a:solidFill>
                  <a:srgbClr val="432338"/>
                </a:solidFill>
                <a:latin typeface="Source Sans Pro"/>
                <a:ea typeface="Source Sans Pro"/>
                <a:cs typeface="Source Sans Pro"/>
                <a:sym typeface="Source Sans Pro"/>
              </a:rPr>
              <a:t>A dedicated portal for global luxury beauty and fashion brands, such as Dior, Estée Lauder, and Givenchy, offering a premium, curated shopping experience with exclusive content and services.</a:t>
            </a:r>
          </a:p>
        </p:txBody>
      </p:sp>
      <p:grpSp>
        <p:nvGrpSpPr>
          <p:cNvPr name="Group 19" id="19"/>
          <p:cNvGrpSpPr/>
          <p:nvPr/>
        </p:nvGrpSpPr>
        <p:grpSpPr>
          <a:xfrm rot="0">
            <a:off x="653206" y="5136951"/>
            <a:ext cx="8291661" cy="1516261"/>
            <a:chOff x="0" y="0"/>
            <a:chExt cx="11055548" cy="2021682"/>
          </a:xfrm>
        </p:grpSpPr>
        <p:sp>
          <p:nvSpPr>
            <p:cNvPr name="Freeform 20" id="20"/>
            <p:cNvSpPr/>
            <p:nvPr/>
          </p:nvSpPr>
          <p:spPr>
            <a:xfrm flipH="false" flipV="false" rot="0">
              <a:off x="0" y="0"/>
              <a:ext cx="11055476" cy="2021713"/>
            </a:xfrm>
            <a:custGeom>
              <a:avLst/>
              <a:gdLst/>
              <a:ahLst/>
              <a:cxnLst/>
              <a:rect r="r" b="b" t="t" l="l"/>
              <a:pathLst>
                <a:path h="2021713" w="11055476">
                  <a:moveTo>
                    <a:pt x="0" y="121920"/>
                  </a:moveTo>
                  <a:cubicBezTo>
                    <a:pt x="0" y="54610"/>
                    <a:pt x="54610" y="0"/>
                    <a:pt x="121920" y="0"/>
                  </a:cubicBezTo>
                  <a:lnTo>
                    <a:pt x="10933557" y="0"/>
                  </a:lnTo>
                  <a:cubicBezTo>
                    <a:pt x="11000867" y="0"/>
                    <a:pt x="11055476" y="54610"/>
                    <a:pt x="11055476" y="121920"/>
                  </a:cubicBezTo>
                  <a:lnTo>
                    <a:pt x="11055476" y="1899793"/>
                  </a:lnTo>
                  <a:cubicBezTo>
                    <a:pt x="11055476" y="1967103"/>
                    <a:pt x="11000867" y="2021713"/>
                    <a:pt x="10933557" y="2021713"/>
                  </a:cubicBezTo>
                  <a:lnTo>
                    <a:pt x="121920" y="2021713"/>
                  </a:lnTo>
                  <a:cubicBezTo>
                    <a:pt x="54610" y="2021713"/>
                    <a:pt x="0" y="1967103"/>
                    <a:pt x="0" y="1899793"/>
                  </a:cubicBezTo>
                  <a:close/>
                </a:path>
              </a:pathLst>
            </a:custGeom>
            <a:solidFill>
              <a:srgbClr val="EEB5D2">
                <a:alpha val="90196"/>
              </a:srgbClr>
            </a:solidFill>
          </p:spPr>
        </p:sp>
      </p:grpSp>
      <p:grpSp>
        <p:nvGrpSpPr>
          <p:cNvPr name="Group 21" id="21"/>
          <p:cNvGrpSpPr/>
          <p:nvPr/>
        </p:nvGrpSpPr>
        <p:grpSpPr>
          <a:xfrm rot="0">
            <a:off x="653206" y="5117901"/>
            <a:ext cx="8291661" cy="76200"/>
            <a:chOff x="0" y="0"/>
            <a:chExt cx="11055548" cy="101600"/>
          </a:xfrm>
        </p:grpSpPr>
        <p:sp>
          <p:nvSpPr>
            <p:cNvPr name="Freeform 22" id="22"/>
            <p:cNvSpPr/>
            <p:nvPr/>
          </p:nvSpPr>
          <p:spPr>
            <a:xfrm flipH="false" flipV="false" rot="0">
              <a:off x="0" y="0"/>
              <a:ext cx="11055604" cy="101600"/>
            </a:xfrm>
            <a:custGeom>
              <a:avLst/>
              <a:gdLst/>
              <a:ahLst/>
              <a:cxnLst/>
              <a:rect r="r" b="b" t="t" l="l"/>
              <a:pathLst>
                <a:path h="101600" w="11055604">
                  <a:moveTo>
                    <a:pt x="0" y="50800"/>
                  </a:moveTo>
                  <a:cubicBezTo>
                    <a:pt x="0" y="22733"/>
                    <a:pt x="22733" y="0"/>
                    <a:pt x="50800" y="0"/>
                  </a:cubicBezTo>
                  <a:lnTo>
                    <a:pt x="11004804" y="0"/>
                  </a:lnTo>
                  <a:cubicBezTo>
                    <a:pt x="11032872" y="0"/>
                    <a:pt x="11055604" y="22733"/>
                    <a:pt x="11055604" y="50800"/>
                  </a:cubicBezTo>
                  <a:cubicBezTo>
                    <a:pt x="11055604" y="78867"/>
                    <a:pt x="11032872" y="101600"/>
                    <a:pt x="11004804" y="101600"/>
                  </a:cubicBezTo>
                  <a:lnTo>
                    <a:pt x="50800" y="101600"/>
                  </a:lnTo>
                  <a:cubicBezTo>
                    <a:pt x="22733" y="101600"/>
                    <a:pt x="0" y="78867"/>
                    <a:pt x="0" y="50800"/>
                  </a:cubicBezTo>
                  <a:close/>
                </a:path>
              </a:pathLst>
            </a:custGeom>
            <a:solidFill>
              <a:srgbClr val="EEB5D2"/>
            </a:solidFill>
          </p:spPr>
        </p:sp>
      </p:grpSp>
      <p:grpSp>
        <p:nvGrpSpPr>
          <p:cNvPr name="Group 23" id="23"/>
          <p:cNvGrpSpPr/>
          <p:nvPr/>
        </p:nvGrpSpPr>
        <p:grpSpPr>
          <a:xfrm rot="0">
            <a:off x="4553991" y="4891980"/>
            <a:ext cx="489942" cy="489942"/>
            <a:chOff x="0" y="0"/>
            <a:chExt cx="653257" cy="653257"/>
          </a:xfrm>
        </p:grpSpPr>
        <p:sp>
          <p:nvSpPr>
            <p:cNvPr name="Freeform 24" id="24"/>
            <p:cNvSpPr/>
            <p:nvPr/>
          </p:nvSpPr>
          <p:spPr>
            <a:xfrm flipH="false" flipV="false" rot="0">
              <a:off x="0" y="0"/>
              <a:ext cx="653288" cy="653288"/>
            </a:xfrm>
            <a:custGeom>
              <a:avLst/>
              <a:gdLst/>
              <a:ahLst/>
              <a:cxnLst/>
              <a:rect r="r" b="b" t="t" l="l"/>
              <a:pathLst>
                <a:path h="653288" w="653288">
                  <a:moveTo>
                    <a:pt x="0" y="326644"/>
                  </a:moveTo>
                  <a:cubicBezTo>
                    <a:pt x="0" y="146177"/>
                    <a:pt x="146177" y="0"/>
                    <a:pt x="326644" y="0"/>
                  </a:cubicBezTo>
                  <a:cubicBezTo>
                    <a:pt x="507111" y="0"/>
                    <a:pt x="653288" y="146177"/>
                    <a:pt x="653288" y="326644"/>
                  </a:cubicBezTo>
                  <a:cubicBezTo>
                    <a:pt x="653288" y="507111"/>
                    <a:pt x="506984" y="653288"/>
                    <a:pt x="326644" y="653288"/>
                  </a:cubicBezTo>
                  <a:cubicBezTo>
                    <a:pt x="146304" y="653288"/>
                    <a:pt x="0" y="506984"/>
                    <a:pt x="0" y="326644"/>
                  </a:cubicBezTo>
                  <a:close/>
                </a:path>
              </a:pathLst>
            </a:custGeom>
            <a:solidFill>
              <a:srgbClr val="EEB5D2"/>
            </a:solidFill>
          </p:spPr>
        </p:sp>
      </p:grpSp>
      <p:grpSp>
        <p:nvGrpSpPr>
          <p:cNvPr name="Group 25" id="25"/>
          <p:cNvGrpSpPr/>
          <p:nvPr/>
        </p:nvGrpSpPr>
        <p:grpSpPr>
          <a:xfrm rot="0">
            <a:off x="4701034" y="5014466"/>
            <a:ext cx="195858" cy="244971"/>
            <a:chOff x="0" y="0"/>
            <a:chExt cx="261143" cy="326628"/>
          </a:xfrm>
        </p:grpSpPr>
        <p:sp>
          <p:nvSpPr>
            <p:cNvPr name="Freeform 26" id="26" descr="preencoded.png"/>
            <p:cNvSpPr/>
            <p:nvPr/>
          </p:nvSpPr>
          <p:spPr>
            <a:xfrm flipH="false" flipV="false" rot="0">
              <a:off x="0" y="0"/>
              <a:ext cx="261112" cy="326644"/>
            </a:xfrm>
            <a:custGeom>
              <a:avLst/>
              <a:gdLst/>
              <a:ahLst/>
              <a:cxnLst/>
              <a:rect r="r" b="b" t="t" l="l"/>
              <a:pathLst>
                <a:path h="326644" w="261112">
                  <a:moveTo>
                    <a:pt x="0" y="0"/>
                  </a:moveTo>
                  <a:lnTo>
                    <a:pt x="261112" y="0"/>
                  </a:lnTo>
                  <a:lnTo>
                    <a:pt x="261112" y="326644"/>
                  </a:lnTo>
                  <a:lnTo>
                    <a:pt x="0" y="326644"/>
                  </a:lnTo>
                  <a:lnTo>
                    <a:pt x="0" y="0"/>
                  </a:lnTo>
                  <a:close/>
                </a:path>
              </a:pathLst>
            </a:custGeom>
            <a:blipFill>
              <a:blip r:embed="rId4"/>
              <a:stretch>
                <a:fillRect l="-511" t="0" r="-523" b="4"/>
              </a:stretch>
            </a:blipFill>
          </p:spPr>
        </p:sp>
      </p:grpSp>
      <p:sp>
        <p:nvSpPr>
          <p:cNvPr name="TextBox 27" id="27"/>
          <p:cNvSpPr txBox="true"/>
          <p:nvPr/>
        </p:nvSpPr>
        <p:spPr>
          <a:xfrm rot="0">
            <a:off x="835521" y="5259438"/>
            <a:ext cx="1921520" cy="264795"/>
          </a:xfrm>
          <a:prstGeom prst="rect">
            <a:avLst/>
          </a:prstGeom>
        </p:spPr>
        <p:txBody>
          <a:bodyPr anchor="t" rtlCol="false" tIns="0" lIns="0" bIns="0" rIns="0">
            <a:spAutoFit/>
          </a:bodyPr>
          <a:lstStyle/>
          <a:p>
            <a:pPr algn="l">
              <a:lnSpc>
                <a:spcPts val="2249"/>
              </a:lnSpc>
            </a:pPr>
            <a:r>
              <a:rPr lang="en-US" sz="1799" b="true">
                <a:solidFill>
                  <a:srgbClr val="432338"/>
                </a:solidFill>
                <a:latin typeface="Noto Serif Bold"/>
                <a:ea typeface="Noto Serif Bold"/>
                <a:cs typeface="Noto Serif Bold"/>
                <a:sym typeface="Noto Serif Bold"/>
              </a:rPr>
              <a:t>Nykaa Indie</a:t>
            </a:r>
          </a:p>
        </p:txBody>
      </p:sp>
      <p:sp>
        <p:nvSpPr>
          <p:cNvPr name="TextBox 28" id="28"/>
          <p:cNvSpPr txBox="true"/>
          <p:nvPr/>
        </p:nvSpPr>
        <p:spPr>
          <a:xfrm rot="0">
            <a:off x="815206" y="5682721"/>
            <a:ext cx="8129661" cy="971832"/>
          </a:xfrm>
          <a:prstGeom prst="rect">
            <a:avLst/>
          </a:prstGeom>
        </p:spPr>
        <p:txBody>
          <a:bodyPr anchor="t" rtlCol="false" tIns="0" lIns="0" bIns="0" rIns="0">
            <a:spAutoFit/>
          </a:bodyPr>
          <a:lstStyle/>
          <a:p>
            <a:pPr algn="l">
              <a:lnSpc>
                <a:spcPts val="2691"/>
              </a:lnSpc>
            </a:pPr>
            <a:r>
              <a:rPr lang="en-US" sz="1681">
                <a:solidFill>
                  <a:srgbClr val="432338"/>
                </a:solidFill>
                <a:latin typeface="Source Sans Pro"/>
                <a:ea typeface="Source Sans Pro"/>
                <a:cs typeface="Source Sans Pro"/>
                <a:sym typeface="Source Sans Pro"/>
              </a:rPr>
              <a:t>A vibrant marketplace specifically designed for high-growth Indian D2C brands (e.g., Earth Rhythm, Pilgrim, Plum Goodness), providing enhanced visibility, dedicated promotional tools, and community-driven engagement features.</a:t>
            </a:r>
          </a:p>
        </p:txBody>
      </p:sp>
      <p:grpSp>
        <p:nvGrpSpPr>
          <p:cNvPr name="Group 29" id="29"/>
          <p:cNvGrpSpPr/>
          <p:nvPr/>
        </p:nvGrpSpPr>
        <p:grpSpPr>
          <a:xfrm rot="0">
            <a:off x="-979622" y="6861854"/>
            <a:ext cx="9924489" cy="1516261"/>
            <a:chOff x="0" y="0"/>
            <a:chExt cx="13232653" cy="2021682"/>
          </a:xfrm>
        </p:grpSpPr>
        <p:sp>
          <p:nvSpPr>
            <p:cNvPr name="Freeform 30" id="30"/>
            <p:cNvSpPr/>
            <p:nvPr/>
          </p:nvSpPr>
          <p:spPr>
            <a:xfrm flipH="false" flipV="false" rot="0">
              <a:off x="0" y="0"/>
              <a:ext cx="13232566" cy="2021713"/>
            </a:xfrm>
            <a:custGeom>
              <a:avLst/>
              <a:gdLst/>
              <a:ahLst/>
              <a:cxnLst/>
              <a:rect r="r" b="b" t="t" l="l"/>
              <a:pathLst>
                <a:path h="2021713" w="13232566">
                  <a:moveTo>
                    <a:pt x="0" y="121920"/>
                  </a:moveTo>
                  <a:cubicBezTo>
                    <a:pt x="0" y="54610"/>
                    <a:pt x="65364" y="0"/>
                    <a:pt x="145929" y="0"/>
                  </a:cubicBezTo>
                  <a:lnTo>
                    <a:pt x="13086638" y="0"/>
                  </a:lnTo>
                  <a:cubicBezTo>
                    <a:pt x="13167202" y="0"/>
                    <a:pt x="13232566" y="54610"/>
                    <a:pt x="13232566" y="121920"/>
                  </a:cubicBezTo>
                  <a:lnTo>
                    <a:pt x="13232566" y="1899793"/>
                  </a:lnTo>
                  <a:cubicBezTo>
                    <a:pt x="13232566" y="1967103"/>
                    <a:pt x="13167202" y="2021713"/>
                    <a:pt x="13086638" y="2021713"/>
                  </a:cubicBezTo>
                  <a:lnTo>
                    <a:pt x="145929" y="2021713"/>
                  </a:lnTo>
                  <a:cubicBezTo>
                    <a:pt x="65364" y="2021713"/>
                    <a:pt x="0" y="1967103"/>
                    <a:pt x="0" y="1899793"/>
                  </a:cubicBezTo>
                  <a:close/>
                </a:path>
              </a:pathLst>
            </a:custGeom>
            <a:solidFill>
              <a:srgbClr val="EEB5D2">
                <a:alpha val="90196"/>
              </a:srgbClr>
            </a:solidFill>
          </p:spPr>
        </p:sp>
      </p:grpSp>
      <p:grpSp>
        <p:nvGrpSpPr>
          <p:cNvPr name="Group 31" id="31"/>
          <p:cNvGrpSpPr/>
          <p:nvPr/>
        </p:nvGrpSpPr>
        <p:grpSpPr>
          <a:xfrm rot="0">
            <a:off x="653206" y="7042397"/>
            <a:ext cx="8291661" cy="76200"/>
            <a:chOff x="0" y="0"/>
            <a:chExt cx="11055548" cy="101600"/>
          </a:xfrm>
        </p:grpSpPr>
        <p:sp>
          <p:nvSpPr>
            <p:cNvPr name="Freeform 32" id="32"/>
            <p:cNvSpPr/>
            <p:nvPr/>
          </p:nvSpPr>
          <p:spPr>
            <a:xfrm flipH="false" flipV="false" rot="0">
              <a:off x="0" y="0"/>
              <a:ext cx="11055604" cy="101600"/>
            </a:xfrm>
            <a:custGeom>
              <a:avLst/>
              <a:gdLst/>
              <a:ahLst/>
              <a:cxnLst/>
              <a:rect r="r" b="b" t="t" l="l"/>
              <a:pathLst>
                <a:path h="101600" w="11055604">
                  <a:moveTo>
                    <a:pt x="0" y="50800"/>
                  </a:moveTo>
                  <a:cubicBezTo>
                    <a:pt x="0" y="22733"/>
                    <a:pt x="22733" y="0"/>
                    <a:pt x="50800" y="0"/>
                  </a:cubicBezTo>
                  <a:lnTo>
                    <a:pt x="11004804" y="0"/>
                  </a:lnTo>
                  <a:cubicBezTo>
                    <a:pt x="11032872" y="0"/>
                    <a:pt x="11055604" y="22733"/>
                    <a:pt x="11055604" y="50800"/>
                  </a:cubicBezTo>
                  <a:cubicBezTo>
                    <a:pt x="11055604" y="78867"/>
                    <a:pt x="11032872" y="101600"/>
                    <a:pt x="11004804" y="101600"/>
                  </a:cubicBezTo>
                  <a:lnTo>
                    <a:pt x="50800" y="101600"/>
                  </a:lnTo>
                  <a:cubicBezTo>
                    <a:pt x="22733" y="101600"/>
                    <a:pt x="0" y="78867"/>
                    <a:pt x="0" y="50800"/>
                  </a:cubicBezTo>
                  <a:close/>
                </a:path>
              </a:pathLst>
            </a:custGeom>
            <a:solidFill>
              <a:srgbClr val="EEB5D2"/>
            </a:solidFill>
          </p:spPr>
        </p:sp>
      </p:grpSp>
      <p:grpSp>
        <p:nvGrpSpPr>
          <p:cNvPr name="Group 33" id="33"/>
          <p:cNvGrpSpPr/>
          <p:nvPr/>
        </p:nvGrpSpPr>
        <p:grpSpPr>
          <a:xfrm rot="0">
            <a:off x="4553991" y="6816477"/>
            <a:ext cx="489942" cy="489942"/>
            <a:chOff x="0" y="0"/>
            <a:chExt cx="653257" cy="653257"/>
          </a:xfrm>
        </p:grpSpPr>
        <p:sp>
          <p:nvSpPr>
            <p:cNvPr name="Freeform 34" id="34"/>
            <p:cNvSpPr/>
            <p:nvPr/>
          </p:nvSpPr>
          <p:spPr>
            <a:xfrm flipH="false" flipV="false" rot="0">
              <a:off x="0" y="0"/>
              <a:ext cx="653288" cy="653288"/>
            </a:xfrm>
            <a:custGeom>
              <a:avLst/>
              <a:gdLst/>
              <a:ahLst/>
              <a:cxnLst/>
              <a:rect r="r" b="b" t="t" l="l"/>
              <a:pathLst>
                <a:path h="653288" w="653288">
                  <a:moveTo>
                    <a:pt x="0" y="326644"/>
                  </a:moveTo>
                  <a:cubicBezTo>
                    <a:pt x="0" y="146177"/>
                    <a:pt x="146177" y="0"/>
                    <a:pt x="326644" y="0"/>
                  </a:cubicBezTo>
                  <a:cubicBezTo>
                    <a:pt x="507111" y="0"/>
                    <a:pt x="653288" y="146177"/>
                    <a:pt x="653288" y="326644"/>
                  </a:cubicBezTo>
                  <a:cubicBezTo>
                    <a:pt x="653288" y="507111"/>
                    <a:pt x="506984" y="653288"/>
                    <a:pt x="326644" y="653288"/>
                  </a:cubicBezTo>
                  <a:cubicBezTo>
                    <a:pt x="146304" y="653288"/>
                    <a:pt x="0" y="506984"/>
                    <a:pt x="0" y="326644"/>
                  </a:cubicBezTo>
                  <a:close/>
                </a:path>
              </a:pathLst>
            </a:custGeom>
            <a:solidFill>
              <a:srgbClr val="EEB5D2"/>
            </a:solidFill>
          </p:spPr>
        </p:sp>
      </p:grpSp>
      <p:grpSp>
        <p:nvGrpSpPr>
          <p:cNvPr name="Group 35" id="35"/>
          <p:cNvGrpSpPr/>
          <p:nvPr/>
        </p:nvGrpSpPr>
        <p:grpSpPr>
          <a:xfrm rot="0">
            <a:off x="4701034" y="6938962"/>
            <a:ext cx="195858" cy="244971"/>
            <a:chOff x="0" y="0"/>
            <a:chExt cx="261143" cy="326628"/>
          </a:xfrm>
        </p:grpSpPr>
        <p:sp>
          <p:nvSpPr>
            <p:cNvPr name="Freeform 36" id="36" descr="preencoded.png"/>
            <p:cNvSpPr/>
            <p:nvPr/>
          </p:nvSpPr>
          <p:spPr>
            <a:xfrm flipH="false" flipV="false" rot="0">
              <a:off x="0" y="0"/>
              <a:ext cx="261112" cy="326644"/>
            </a:xfrm>
            <a:custGeom>
              <a:avLst/>
              <a:gdLst/>
              <a:ahLst/>
              <a:cxnLst/>
              <a:rect r="r" b="b" t="t" l="l"/>
              <a:pathLst>
                <a:path h="326644" w="261112">
                  <a:moveTo>
                    <a:pt x="0" y="0"/>
                  </a:moveTo>
                  <a:lnTo>
                    <a:pt x="261112" y="0"/>
                  </a:lnTo>
                  <a:lnTo>
                    <a:pt x="261112" y="326644"/>
                  </a:lnTo>
                  <a:lnTo>
                    <a:pt x="0" y="326644"/>
                  </a:lnTo>
                  <a:lnTo>
                    <a:pt x="0" y="0"/>
                  </a:lnTo>
                  <a:close/>
                </a:path>
              </a:pathLst>
            </a:custGeom>
            <a:blipFill>
              <a:blip r:embed="rId5"/>
              <a:stretch>
                <a:fillRect l="-511" t="0" r="-523" b="4"/>
              </a:stretch>
            </a:blipFill>
          </p:spPr>
        </p:sp>
      </p:grpSp>
      <p:sp>
        <p:nvSpPr>
          <p:cNvPr name="TextBox 37" id="37"/>
          <p:cNvSpPr txBox="true"/>
          <p:nvPr/>
        </p:nvSpPr>
        <p:spPr>
          <a:xfrm rot="0">
            <a:off x="815206" y="7118597"/>
            <a:ext cx="1921520" cy="541020"/>
          </a:xfrm>
          <a:prstGeom prst="rect">
            <a:avLst/>
          </a:prstGeom>
        </p:spPr>
        <p:txBody>
          <a:bodyPr anchor="t" rtlCol="false" tIns="0" lIns="0" bIns="0" rIns="0">
            <a:spAutoFit/>
          </a:bodyPr>
          <a:lstStyle/>
          <a:p>
            <a:pPr algn="l">
              <a:lnSpc>
                <a:spcPts val="2249"/>
              </a:lnSpc>
            </a:pPr>
            <a:r>
              <a:rPr lang="en-US" sz="1799" b="true">
                <a:solidFill>
                  <a:srgbClr val="432338"/>
                </a:solidFill>
                <a:latin typeface="Noto Serif Bold"/>
                <a:ea typeface="Noto Serif Bold"/>
                <a:cs typeface="Noto Serif Bold"/>
                <a:sym typeface="Noto Serif Bold"/>
              </a:rPr>
              <a:t>Nykaa Essentials</a:t>
            </a:r>
          </a:p>
        </p:txBody>
      </p:sp>
      <p:sp>
        <p:nvSpPr>
          <p:cNvPr name="TextBox 38" id="38"/>
          <p:cNvSpPr txBox="true"/>
          <p:nvPr/>
        </p:nvSpPr>
        <p:spPr>
          <a:xfrm rot="0">
            <a:off x="815206" y="7726293"/>
            <a:ext cx="8109346" cy="971995"/>
          </a:xfrm>
          <a:prstGeom prst="rect">
            <a:avLst/>
          </a:prstGeom>
        </p:spPr>
        <p:txBody>
          <a:bodyPr anchor="t" rtlCol="false" tIns="0" lIns="0" bIns="0" rIns="0">
            <a:spAutoFit/>
          </a:bodyPr>
          <a:lstStyle/>
          <a:p>
            <a:pPr algn="l">
              <a:lnSpc>
                <a:spcPts val="2685"/>
              </a:lnSpc>
            </a:pPr>
            <a:r>
              <a:rPr lang="en-US" sz="1678">
                <a:solidFill>
                  <a:srgbClr val="432338"/>
                </a:solidFill>
                <a:latin typeface="Source Sans Pro"/>
                <a:ea typeface="Source Sans Pro"/>
                <a:cs typeface="Source Sans Pro"/>
                <a:sym typeface="Source Sans Pro"/>
              </a:rPr>
              <a:t>A streamlined section focusing on Nykaa’s popular in-house brands and everyday essential beauty and wellness products, emphasizing convenience, value, and routine replenishment.</a:t>
            </a:r>
          </a:p>
        </p:txBody>
      </p:sp>
      <p:sp>
        <p:nvSpPr>
          <p:cNvPr name="TextBox 39" id="39"/>
          <p:cNvSpPr txBox="true"/>
          <p:nvPr/>
        </p:nvSpPr>
        <p:spPr>
          <a:xfrm rot="0">
            <a:off x="9352658" y="2495699"/>
            <a:ext cx="3947666" cy="288131"/>
          </a:xfrm>
          <a:prstGeom prst="rect">
            <a:avLst/>
          </a:prstGeom>
        </p:spPr>
        <p:txBody>
          <a:bodyPr anchor="t" rtlCol="false" tIns="0" lIns="0" bIns="0" rIns="0">
            <a:spAutoFit/>
          </a:bodyPr>
          <a:lstStyle/>
          <a:p>
            <a:pPr algn="l">
              <a:lnSpc>
                <a:spcPts val="2249"/>
              </a:lnSpc>
            </a:pPr>
            <a:r>
              <a:rPr lang="en-US" sz="1812" b="true">
                <a:solidFill>
                  <a:srgbClr val="371A2D"/>
                </a:solidFill>
                <a:latin typeface="Noto Serif Bold"/>
                <a:ea typeface="Noto Serif Bold"/>
                <a:cs typeface="Noto Serif Bold"/>
                <a:sym typeface="Noto Serif Bold"/>
              </a:rPr>
              <a:t>Unified App and Enhanced UI/UX:</a:t>
            </a:r>
          </a:p>
        </p:txBody>
      </p:sp>
      <p:sp>
        <p:nvSpPr>
          <p:cNvPr name="TextBox 40" id="40"/>
          <p:cNvSpPr txBox="true"/>
          <p:nvPr/>
        </p:nvSpPr>
        <p:spPr>
          <a:xfrm rot="0">
            <a:off x="9235372" y="2823350"/>
            <a:ext cx="8708993" cy="946764"/>
          </a:xfrm>
          <a:prstGeom prst="rect">
            <a:avLst/>
          </a:prstGeom>
        </p:spPr>
        <p:txBody>
          <a:bodyPr anchor="t" rtlCol="false" tIns="0" lIns="0" bIns="0" rIns="0">
            <a:spAutoFit/>
          </a:bodyPr>
          <a:lstStyle/>
          <a:p>
            <a:pPr algn="l">
              <a:lnSpc>
                <a:spcPts val="2580"/>
              </a:lnSpc>
            </a:pPr>
            <a:r>
              <a:rPr lang="en-US" sz="1612">
                <a:solidFill>
                  <a:srgbClr val="000000"/>
                </a:solidFill>
                <a:latin typeface="Source Sans Pro"/>
                <a:ea typeface="Source Sans Pro"/>
                <a:cs typeface="Source Sans Pro"/>
                <a:sym typeface="Source Sans Pro"/>
              </a:rPr>
              <a:t>In parallel, Nykaa must consolidate its disparate applications into a single, cohesive platform. This unified app should feature intuitive smart tabs—such as "Explore," "Gifting," "Premium," or "Routine"—to guide users seamlessly through its diverse offerings without feeling overwhelmed.</a:t>
            </a:r>
          </a:p>
        </p:txBody>
      </p:sp>
      <p:sp>
        <p:nvSpPr>
          <p:cNvPr name="TextBox 41" id="41"/>
          <p:cNvSpPr txBox="true"/>
          <p:nvPr/>
        </p:nvSpPr>
        <p:spPr>
          <a:xfrm rot="0">
            <a:off x="9352658" y="3893939"/>
            <a:ext cx="3947666" cy="266700"/>
          </a:xfrm>
          <a:prstGeom prst="rect">
            <a:avLst/>
          </a:prstGeom>
        </p:spPr>
        <p:txBody>
          <a:bodyPr anchor="t" rtlCol="false" tIns="0" lIns="0" bIns="0" rIns="0">
            <a:spAutoFit/>
          </a:bodyPr>
          <a:lstStyle/>
          <a:p>
            <a:pPr algn="l">
              <a:lnSpc>
                <a:spcPts val="2249"/>
              </a:lnSpc>
            </a:pPr>
            <a:r>
              <a:rPr lang="en-US" sz="1812" b="true">
                <a:solidFill>
                  <a:srgbClr val="371A2D"/>
                </a:solidFill>
                <a:latin typeface="Noto Serif Bold"/>
                <a:ea typeface="Noto Serif Bold"/>
                <a:cs typeface="Noto Serif Bold"/>
                <a:sym typeface="Noto Serif Bold"/>
              </a:rPr>
              <a:t>Building an Engagement Layer:</a:t>
            </a:r>
          </a:p>
        </p:txBody>
      </p:sp>
      <p:sp>
        <p:nvSpPr>
          <p:cNvPr name="TextBox 42" id="42"/>
          <p:cNvSpPr txBox="true"/>
          <p:nvPr/>
        </p:nvSpPr>
        <p:spPr>
          <a:xfrm rot="0">
            <a:off x="9343131" y="4228058"/>
            <a:ext cx="8891738" cy="1593065"/>
          </a:xfrm>
          <a:prstGeom prst="rect">
            <a:avLst/>
          </a:prstGeom>
        </p:spPr>
        <p:txBody>
          <a:bodyPr anchor="t" rtlCol="false" tIns="0" lIns="0" bIns="0" rIns="0">
            <a:spAutoFit/>
          </a:bodyPr>
          <a:lstStyle/>
          <a:p>
            <a:pPr algn="l">
              <a:lnSpc>
                <a:spcPts val="2624"/>
              </a:lnSpc>
            </a:pPr>
            <a:r>
              <a:rPr lang="en-US" sz="1640">
                <a:solidFill>
                  <a:srgbClr val="432338"/>
                </a:solidFill>
                <a:latin typeface="Source Sans Pro"/>
                <a:ea typeface="Source Sans Pro"/>
                <a:cs typeface="Source Sans Pro"/>
                <a:sym typeface="Source Sans Pro"/>
              </a:rPr>
              <a:t>Crucially, Nykaa needs to integrate a robust engagement layer within its platform. This involves incorporating features like short-form video content, creator-led product reviews and tutorials, and peer-to-peer review systems, drawing inspiration from successful models like Myntra Studio or Tira’s recent content initiatives. This layer will transform Nykaa from a transactional storefront into a dynamic hub for discovery, inspiration, and community.</a:t>
            </a:r>
          </a:p>
        </p:txBody>
      </p:sp>
      <p:sp>
        <p:nvSpPr>
          <p:cNvPr name="TextBox 43" id="43"/>
          <p:cNvSpPr txBox="true"/>
          <p:nvPr/>
        </p:nvSpPr>
        <p:spPr>
          <a:xfrm rot="0">
            <a:off x="653207" y="9144624"/>
            <a:ext cx="16981586" cy="715646"/>
          </a:xfrm>
          <a:prstGeom prst="rect">
            <a:avLst/>
          </a:prstGeom>
        </p:spPr>
        <p:txBody>
          <a:bodyPr anchor="t" rtlCol="false" tIns="0" lIns="0" bIns="0" rIns="0">
            <a:spAutoFit/>
          </a:bodyPr>
          <a:lstStyle/>
          <a:p>
            <a:pPr algn="l">
              <a:lnSpc>
                <a:spcPts val="2959"/>
              </a:lnSpc>
            </a:pPr>
            <a:r>
              <a:rPr lang="en-US" sz="1849">
                <a:solidFill>
                  <a:srgbClr val="432338"/>
                </a:solidFill>
                <a:latin typeface="Source Sans Pro"/>
                <a:ea typeface="Source Sans Pro"/>
                <a:cs typeface="Source Sans Pro"/>
                <a:sym typeface="Source Sans Pro"/>
              </a:rPr>
              <a:t>This strategic segmentation, drawing inspiration from successful models like Ajio Luxe/Ajio/AjioGram, would not only simplify product discovery and match user intent with price sensitivity but also provide each product tier with its own distinct space and narrative, fostering a more curated and less overwhelming shopping experience.</a:t>
            </a:r>
          </a:p>
        </p:txBody>
      </p:sp>
      <p:sp>
        <p:nvSpPr>
          <p:cNvPr name="TextBox 44" id="44"/>
          <p:cNvSpPr txBox="true"/>
          <p:nvPr/>
        </p:nvSpPr>
        <p:spPr>
          <a:xfrm rot="0">
            <a:off x="9352658" y="6197212"/>
            <a:ext cx="3947666" cy="266700"/>
          </a:xfrm>
          <a:prstGeom prst="rect">
            <a:avLst/>
          </a:prstGeom>
        </p:spPr>
        <p:txBody>
          <a:bodyPr anchor="t" rtlCol="false" tIns="0" lIns="0" bIns="0" rIns="0">
            <a:spAutoFit/>
          </a:bodyPr>
          <a:lstStyle/>
          <a:p>
            <a:pPr algn="l">
              <a:lnSpc>
                <a:spcPts val="2249"/>
              </a:lnSpc>
            </a:pPr>
            <a:r>
              <a:rPr lang="en-US" sz="1812" b="true">
                <a:solidFill>
                  <a:srgbClr val="371A2D"/>
                </a:solidFill>
                <a:latin typeface="Noto Serif Bold"/>
                <a:ea typeface="Noto Serif Bold"/>
                <a:cs typeface="Noto Serif Bold"/>
                <a:sym typeface="Noto Serif Bold"/>
              </a:rPr>
              <a:t>Incentivized Re-engagement</a:t>
            </a:r>
          </a:p>
        </p:txBody>
      </p:sp>
      <p:sp>
        <p:nvSpPr>
          <p:cNvPr name="TextBox 45" id="45"/>
          <p:cNvSpPr txBox="true"/>
          <p:nvPr/>
        </p:nvSpPr>
        <p:spPr>
          <a:xfrm rot="0">
            <a:off x="9343131" y="6552018"/>
            <a:ext cx="8891738" cy="1269215"/>
          </a:xfrm>
          <a:prstGeom prst="rect">
            <a:avLst/>
          </a:prstGeom>
        </p:spPr>
        <p:txBody>
          <a:bodyPr anchor="t" rtlCol="false" tIns="0" lIns="0" bIns="0" rIns="0">
            <a:spAutoFit/>
          </a:bodyPr>
          <a:lstStyle/>
          <a:p>
            <a:pPr algn="l">
              <a:lnSpc>
                <a:spcPts val="2624"/>
              </a:lnSpc>
            </a:pPr>
            <a:r>
              <a:rPr lang="en-US" sz="1640">
                <a:solidFill>
                  <a:srgbClr val="432338"/>
                </a:solidFill>
                <a:latin typeface="Source Sans Pro"/>
                <a:ea typeface="Source Sans Pro"/>
                <a:cs typeface="Source Sans Pro"/>
                <a:sym typeface="Source Sans Pro"/>
              </a:rPr>
              <a:t>Second purchases within 30 days earn rewards; incentivizes immediate re-engagement.</a:t>
            </a:r>
          </a:p>
          <a:p>
            <a:pPr algn="l">
              <a:lnSpc>
                <a:spcPts val="2624"/>
              </a:lnSpc>
            </a:pPr>
            <a:r>
              <a:rPr lang="en-US" sz="1640">
                <a:solidFill>
                  <a:srgbClr val="432338"/>
                </a:solidFill>
                <a:latin typeface="Source Sans Pro"/>
                <a:ea typeface="Source Sans Pro"/>
                <a:cs typeface="Source Sans Pro"/>
                <a:sym typeface="Source Sans Pro"/>
              </a:rPr>
              <a:t>Attractive rewards or loyalty points for repeat purchases; boosts customer lifetime value.</a:t>
            </a:r>
          </a:p>
          <a:p>
            <a:pPr algn="l">
              <a:lnSpc>
                <a:spcPts val="2624"/>
              </a:lnSpc>
            </a:pPr>
          </a:p>
          <a:p>
            <a:pPr algn="l">
              <a:lnSpc>
                <a:spcPts val="2624"/>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EB5D2"/>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preencoded.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sp>
        <p:nvSpPr>
          <p:cNvPr name="TextBox 4" id="4"/>
          <p:cNvSpPr txBox="true"/>
          <p:nvPr/>
        </p:nvSpPr>
        <p:spPr>
          <a:xfrm rot="0">
            <a:off x="702469" y="469255"/>
            <a:ext cx="16076414" cy="535633"/>
          </a:xfrm>
          <a:prstGeom prst="rect">
            <a:avLst/>
          </a:prstGeom>
        </p:spPr>
        <p:txBody>
          <a:bodyPr anchor="t" rtlCol="false" tIns="0" lIns="0" bIns="0" rIns="0">
            <a:spAutoFit/>
          </a:bodyPr>
          <a:lstStyle/>
          <a:p>
            <a:pPr algn="l">
              <a:lnSpc>
                <a:spcPts val="4062"/>
              </a:lnSpc>
            </a:pPr>
            <a:r>
              <a:rPr lang="en-US" sz="3250" b="true">
                <a:solidFill>
                  <a:srgbClr val="371A2D"/>
                </a:solidFill>
                <a:latin typeface="Noto Serif Bold"/>
                <a:ea typeface="Noto Serif Bold"/>
                <a:cs typeface="Noto Serif Bold"/>
                <a:sym typeface="Noto Serif Bold"/>
              </a:rPr>
              <a:t>Driving Loyalty and Empowering D2C Brands: The Path to Ecosystem Building</a:t>
            </a:r>
          </a:p>
        </p:txBody>
      </p:sp>
      <p:sp>
        <p:nvSpPr>
          <p:cNvPr name="TextBox 5" id="5"/>
          <p:cNvSpPr txBox="true"/>
          <p:nvPr/>
        </p:nvSpPr>
        <p:spPr>
          <a:xfrm rot="0">
            <a:off x="702469" y="1462534"/>
            <a:ext cx="17455370" cy="624344"/>
          </a:xfrm>
          <a:prstGeom prst="rect">
            <a:avLst/>
          </a:prstGeom>
        </p:spPr>
        <p:txBody>
          <a:bodyPr anchor="t" rtlCol="false" tIns="0" lIns="0" bIns="0" rIns="0">
            <a:spAutoFit/>
          </a:bodyPr>
          <a:lstStyle/>
          <a:p>
            <a:pPr algn="l">
              <a:lnSpc>
                <a:spcPts val="2579"/>
              </a:lnSpc>
            </a:pPr>
            <a:r>
              <a:rPr lang="en-US" sz="1621">
                <a:solidFill>
                  <a:srgbClr val="432338"/>
                </a:solidFill>
                <a:latin typeface="Source Sans Pro"/>
                <a:ea typeface="Source Sans Pro"/>
                <a:cs typeface="Source Sans Pro"/>
                <a:sym typeface="Source Sans Pro"/>
              </a:rPr>
              <a:t>To effectively foster repeat purchasing behaviour and cultivate deeper customer loyalty, Nykaa should strategically refine its discount mechanisms and introduce innovative loyalty incentives. Simultaneously, to bolster its position as an ecosystem builder rather than merely a retailer, it must significantly enhance its support for Direct-to-Consumer (D2C) brands.</a:t>
            </a:r>
          </a:p>
        </p:txBody>
      </p:sp>
      <p:sp>
        <p:nvSpPr>
          <p:cNvPr name="TextBox 6" id="6"/>
          <p:cNvSpPr txBox="true"/>
          <p:nvPr/>
        </p:nvSpPr>
        <p:spPr>
          <a:xfrm rot="0">
            <a:off x="702469" y="2272159"/>
            <a:ext cx="6507956" cy="328910"/>
          </a:xfrm>
          <a:prstGeom prst="rect">
            <a:avLst/>
          </a:prstGeom>
        </p:spPr>
        <p:txBody>
          <a:bodyPr anchor="t" rtlCol="false" tIns="0" lIns="0" bIns="0" rIns="0">
            <a:spAutoFit/>
          </a:bodyPr>
          <a:lstStyle/>
          <a:p>
            <a:pPr algn="l">
              <a:lnSpc>
                <a:spcPts val="2437"/>
              </a:lnSpc>
            </a:pPr>
            <a:r>
              <a:rPr lang="en-US" sz="1937" b="true">
                <a:solidFill>
                  <a:srgbClr val="371A2D"/>
                </a:solidFill>
                <a:latin typeface="Noto Serif Bold"/>
                <a:ea typeface="Noto Serif Bold"/>
                <a:cs typeface="Noto Serif Bold"/>
                <a:sym typeface="Noto Serif Bold"/>
              </a:rPr>
              <a:t>Strategies for Enhanced Loyalty &amp; Repeat Purchases:</a:t>
            </a:r>
          </a:p>
        </p:txBody>
      </p:sp>
      <p:sp>
        <p:nvSpPr>
          <p:cNvPr name="TextBox 7" id="7"/>
          <p:cNvSpPr txBox="true"/>
          <p:nvPr/>
        </p:nvSpPr>
        <p:spPr>
          <a:xfrm rot="0">
            <a:off x="654844" y="3058269"/>
            <a:ext cx="8227368" cy="1027546"/>
          </a:xfrm>
          <a:prstGeom prst="rect">
            <a:avLst/>
          </a:prstGeom>
        </p:spPr>
        <p:txBody>
          <a:bodyPr anchor="t" rtlCol="false" tIns="0" lIns="0" bIns="0" rIns="0">
            <a:spAutoFit/>
          </a:bodyPr>
          <a:lstStyle/>
          <a:p>
            <a:pPr algn="l" marL="263921" indent="-131961" lvl="1">
              <a:lnSpc>
                <a:spcPts val="2784"/>
              </a:lnSpc>
              <a:buFont typeface="Arial"/>
              <a:buChar char="•"/>
            </a:pPr>
            <a:r>
              <a:rPr lang="en-US" b="true" sz="1749">
                <a:solidFill>
                  <a:srgbClr val="432338"/>
                </a:solidFill>
                <a:latin typeface="Source Sans Pro Bold"/>
                <a:ea typeface="Source Sans Pro Bold"/>
                <a:cs typeface="Source Sans Pro Bold"/>
                <a:sym typeface="Source Sans Pro Bold"/>
              </a:rPr>
              <a:t>Lowered First-Order Entry Discounts:</a:t>
            </a:r>
            <a:r>
              <a:rPr lang="en-US" sz="1749">
                <a:solidFill>
                  <a:srgbClr val="432338"/>
                </a:solidFill>
                <a:latin typeface="Source Sans Pro"/>
                <a:ea typeface="Source Sans Pro"/>
                <a:cs typeface="Source Sans Pro"/>
                <a:sym typeface="Source Sans Pro"/>
              </a:rPr>
              <a:t> Adjust the minimum purchase threshold for first-order discounts from ₹2000 to a more accessible ₹999. This move aligns with competitor strategies and encourages initial conversions from a wider audience.</a:t>
            </a:r>
          </a:p>
        </p:txBody>
      </p:sp>
      <p:sp>
        <p:nvSpPr>
          <p:cNvPr name="TextBox 8" id="8"/>
          <p:cNvSpPr txBox="true"/>
          <p:nvPr/>
        </p:nvSpPr>
        <p:spPr>
          <a:xfrm rot="0">
            <a:off x="678582" y="4169551"/>
            <a:ext cx="8441531" cy="1379971"/>
          </a:xfrm>
          <a:prstGeom prst="rect">
            <a:avLst/>
          </a:prstGeom>
        </p:spPr>
        <p:txBody>
          <a:bodyPr anchor="t" rtlCol="false" tIns="0" lIns="0" bIns="0" rIns="0">
            <a:spAutoFit/>
          </a:bodyPr>
          <a:lstStyle/>
          <a:p>
            <a:pPr algn="l" marL="263921" indent="-131961" lvl="1">
              <a:lnSpc>
                <a:spcPts val="2784"/>
              </a:lnSpc>
              <a:buFont typeface="Arial"/>
              <a:buChar char="•"/>
            </a:pPr>
            <a:r>
              <a:rPr lang="en-US" b="true" sz="1749">
                <a:solidFill>
                  <a:srgbClr val="432338"/>
                </a:solidFill>
                <a:latin typeface="Source Sans Pro Bold"/>
                <a:ea typeface="Source Sans Pro Bold"/>
                <a:cs typeface="Source Sans Pro Bold"/>
                <a:sym typeface="Source Sans Pro Bold"/>
              </a:rPr>
              <a:t>Personalized Bundles:</a:t>
            </a:r>
            <a:r>
              <a:rPr lang="en-US" sz="1749">
                <a:solidFill>
                  <a:srgbClr val="432338"/>
                </a:solidFill>
                <a:latin typeface="Source Sans Pro"/>
                <a:ea typeface="Source Sans Pro"/>
                <a:cs typeface="Source Sans Pro"/>
                <a:sym typeface="Source Sans Pro"/>
              </a:rPr>
              <a:t> Implement an advanced recommendation engine to offer highly personalized product bundles. These bundles can be curated based on individual user data, including skin type, hair concerns, specific routine needs, or defined price ranges, encouraging larger, more relevant purchases.</a:t>
            </a:r>
          </a:p>
        </p:txBody>
      </p:sp>
      <p:sp>
        <p:nvSpPr>
          <p:cNvPr name="TextBox 9" id="9"/>
          <p:cNvSpPr txBox="true"/>
          <p:nvPr/>
        </p:nvSpPr>
        <p:spPr>
          <a:xfrm rot="0">
            <a:off x="702320" y="5750988"/>
            <a:ext cx="8575390" cy="1027546"/>
          </a:xfrm>
          <a:prstGeom prst="rect">
            <a:avLst/>
          </a:prstGeom>
        </p:spPr>
        <p:txBody>
          <a:bodyPr anchor="t" rtlCol="false" tIns="0" lIns="0" bIns="0" rIns="0">
            <a:spAutoFit/>
          </a:bodyPr>
          <a:lstStyle/>
          <a:p>
            <a:pPr algn="l" marL="263921" indent="-131961" lvl="1">
              <a:lnSpc>
                <a:spcPts val="2784"/>
              </a:lnSpc>
              <a:buFont typeface="Arial"/>
              <a:buChar char="•"/>
            </a:pPr>
            <a:r>
              <a:rPr lang="en-US" b="true" sz="1749">
                <a:solidFill>
                  <a:srgbClr val="432338"/>
                </a:solidFill>
                <a:latin typeface="Source Sans Pro Bold"/>
                <a:ea typeface="Source Sans Pro Bold"/>
                <a:cs typeface="Source Sans Pro Bold"/>
                <a:sym typeface="Source Sans Pro Bold"/>
              </a:rPr>
              <a:t>Cashback Window Program:</a:t>
            </a:r>
            <a:r>
              <a:rPr lang="en-US" sz="1749">
                <a:solidFill>
                  <a:srgbClr val="432338"/>
                </a:solidFill>
                <a:latin typeface="Source Sans Pro"/>
                <a:ea typeface="Source Sans Pro"/>
                <a:cs typeface="Source Sans Pro"/>
                <a:sym typeface="Source Sans Pro"/>
              </a:rPr>
              <a:t> Introduce a "cashback window" where second purchases made within a specified timeframe (e.g., 30 days of the first order) earn attractive rewards or loyalty points. This incentivizes immediate re-engagement.</a:t>
            </a:r>
          </a:p>
        </p:txBody>
      </p:sp>
      <p:sp>
        <p:nvSpPr>
          <p:cNvPr name="TextBox 10" id="10"/>
          <p:cNvSpPr txBox="true"/>
          <p:nvPr/>
        </p:nvSpPr>
        <p:spPr>
          <a:xfrm rot="0">
            <a:off x="654844" y="7110412"/>
            <a:ext cx="8489008" cy="1732396"/>
          </a:xfrm>
          <a:prstGeom prst="rect">
            <a:avLst/>
          </a:prstGeom>
        </p:spPr>
        <p:txBody>
          <a:bodyPr anchor="t" rtlCol="false" tIns="0" lIns="0" bIns="0" rIns="0">
            <a:spAutoFit/>
          </a:bodyPr>
          <a:lstStyle/>
          <a:p>
            <a:pPr algn="l" marL="263921" indent="-131961" lvl="1">
              <a:lnSpc>
                <a:spcPts val="2784"/>
              </a:lnSpc>
              <a:buFont typeface="Arial"/>
              <a:buChar char="•"/>
            </a:pPr>
            <a:r>
              <a:rPr lang="en-US" b="true" sz="1749">
                <a:solidFill>
                  <a:srgbClr val="432338"/>
                </a:solidFill>
                <a:latin typeface="Source Sans Pro Bold"/>
                <a:ea typeface="Source Sans Pro Bold"/>
                <a:cs typeface="Source Sans Pro Bold"/>
                <a:sym typeface="Source Sans Pro Bold"/>
              </a:rPr>
              <a:t>Gamified Loyalty Program:</a:t>
            </a:r>
            <a:r>
              <a:rPr lang="en-US" sz="1749">
                <a:solidFill>
                  <a:srgbClr val="432338"/>
                </a:solidFill>
                <a:latin typeface="Source Sans Pro"/>
                <a:ea typeface="Source Sans Pro"/>
                <a:cs typeface="Source Sans Pro"/>
                <a:sym typeface="Source Sans Pro"/>
              </a:rPr>
              <a:t> Launch a comprehensive gamified loyalty program. This could involve earning points for purchases, reviews, content engagement, or referrals, with tiered benefits, exclusive access to new products, or special discounts. The objective is to significantly increase Monthly Active Users (MAU) and drive higher Customer Lifetime Value (CLTV).</a:t>
            </a:r>
          </a:p>
        </p:txBody>
      </p:sp>
      <p:sp>
        <p:nvSpPr>
          <p:cNvPr name="TextBox 11" id="11"/>
          <p:cNvSpPr txBox="true"/>
          <p:nvPr/>
        </p:nvSpPr>
        <p:spPr>
          <a:xfrm rot="0">
            <a:off x="9367689" y="2272159"/>
            <a:ext cx="7263259" cy="328910"/>
          </a:xfrm>
          <a:prstGeom prst="rect">
            <a:avLst/>
          </a:prstGeom>
        </p:spPr>
        <p:txBody>
          <a:bodyPr anchor="t" rtlCol="false" tIns="0" lIns="0" bIns="0" rIns="0">
            <a:spAutoFit/>
          </a:bodyPr>
          <a:lstStyle/>
          <a:p>
            <a:pPr algn="l">
              <a:lnSpc>
                <a:spcPts val="2437"/>
              </a:lnSpc>
            </a:pPr>
            <a:r>
              <a:rPr lang="en-US" sz="1937" b="true">
                <a:solidFill>
                  <a:srgbClr val="371A2D"/>
                </a:solidFill>
                <a:latin typeface="Noto Serif Bold"/>
                <a:ea typeface="Noto Serif Bold"/>
                <a:cs typeface="Noto Serif Bold"/>
                <a:sym typeface="Noto Serif Bold"/>
              </a:rPr>
              <a:t>Empowering D2C Brands: The "D2C Accelerator" Initiative:</a:t>
            </a:r>
          </a:p>
        </p:txBody>
      </p:sp>
      <p:sp>
        <p:nvSpPr>
          <p:cNvPr name="TextBox 12" id="12"/>
          <p:cNvSpPr txBox="true"/>
          <p:nvPr/>
        </p:nvSpPr>
        <p:spPr>
          <a:xfrm rot="0">
            <a:off x="9430154" y="2912269"/>
            <a:ext cx="9023375" cy="557741"/>
          </a:xfrm>
          <a:prstGeom prst="rect">
            <a:avLst/>
          </a:prstGeom>
        </p:spPr>
        <p:txBody>
          <a:bodyPr anchor="t" rtlCol="false" tIns="0" lIns="0" bIns="0" rIns="0">
            <a:spAutoFit/>
          </a:bodyPr>
          <a:lstStyle/>
          <a:p>
            <a:pPr algn="l">
              <a:lnSpc>
                <a:spcPts val="2261"/>
              </a:lnSpc>
            </a:pPr>
            <a:r>
              <a:rPr lang="en-US" sz="1421">
                <a:solidFill>
                  <a:srgbClr val="432338"/>
                </a:solidFill>
                <a:latin typeface="Source Sans Pro"/>
                <a:ea typeface="Source Sans Pro"/>
                <a:cs typeface="Source Sans Pro"/>
                <a:sym typeface="Source Sans Pro"/>
              </a:rPr>
              <a:t>On the supply side, Nykaa has a strategic opportunity to become a more attractive and nurturing platform for emerging D2C brands. This can be achieved by launching a self-serve "D2C Accelerator" program.</a:t>
            </a:r>
          </a:p>
        </p:txBody>
      </p:sp>
      <p:grpSp>
        <p:nvGrpSpPr>
          <p:cNvPr name="Group 13" id="13"/>
          <p:cNvGrpSpPr/>
          <p:nvPr/>
        </p:nvGrpSpPr>
        <p:grpSpPr>
          <a:xfrm rot="0">
            <a:off x="9362926" y="3531394"/>
            <a:ext cx="711994" cy="1356717"/>
            <a:chOff x="0" y="0"/>
            <a:chExt cx="949325" cy="1808957"/>
          </a:xfrm>
        </p:grpSpPr>
        <p:sp>
          <p:nvSpPr>
            <p:cNvPr name="Freeform 14" id="14"/>
            <p:cNvSpPr/>
            <p:nvPr/>
          </p:nvSpPr>
          <p:spPr>
            <a:xfrm flipH="false" flipV="false" rot="0">
              <a:off x="6350" y="6350"/>
              <a:ext cx="936625" cy="1796161"/>
            </a:xfrm>
            <a:custGeom>
              <a:avLst/>
              <a:gdLst/>
              <a:ahLst/>
              <a:cxnLst/>
              <a:rect r="r" b="b" t="t" l="l"/>
              <a:pathLst>
                <a:path h="1796161" w="936625">
                  <a:moveTo>
                    <a:pt x="0" y="471297"/>
                  </a:moveTo>
                  <a:cubicBezTo>
                    <a:pt x="0" y="211074"/>
                    <a:pt x="209677" y="0"/>
                    <a:pt x="468249" y="0"/>
                  </a:cubicBezTo>
                  <a:cubicBezTo>
                    <a:pt x="726821" y="0"/>
                    <a:pt x="936625" y="211074"/>
                    <a:pt x="936625" y="471297"/>
                  </a:cubicBezTo>
                  <a:lnTo>
                    <a:pt x="936625" y="1324864"/>
                  </a:lnTo>
                  <a:cubicBezTo>
                    <a:pt x="936625" y="1585214"/>
                    <a:pt x="726948" y="1796161"/>
                    <a:pt x="468249" y="1796161"/>
                  </a:cubicBezTo>
                  <a:cubicBezTo>
                    <a:pt x="209550" y="1796161"/>
                    <a:pt x="0" y="1585214"/>
                    <a:pt x="0" y="1324864"/>
                  </a:cubicBezTo>
                  <a:close/>
                </a:path>
              </a:pathLst>
            </a:custGeom>
            <a:solidFill>
              <a:srgbClr val="F9D2EB"/>
            </a:solidFill>
          </p:spPr>
        </p:sp>
        <p:sp>
          <p:nvSpPr>
            <p:cNvPr name="Freeform 15" id="15"/>
            <p:cNvSpPr/>
            <p:nvPr/>
          </p:nvSpPr>
          <p:spPr>
            <a:xfrm flipH="false" flipV="false" rot="0">
              <a:off x="0" y="0"/>
              <a:ext cx="949325" cy="1808988"/>
            </a:xfrm>
            <a:custGeom>
              <a:avLst/>
              <a:gdLst/>
              <a:ahLst/>
              <a:cxnLst/>
              <a:rect r="r" b="b" t="t" l="l"/>
              <a:pathLst>
                <a:path h="1808988" w="949325">
                  <a:moveTo>
                    <a:pt x="0" y="477647"/>
                  </a:moveTo>
                  <a:cubicBezTo>
                    <a:pt x="0" y="213868"/>
                    <a:pt x="212471" y="0"/>
                    <a:pt x="474599" y="0"/>
                  </a:cubicBezTo>
                  <a:cubicBezTo>
                    <a:pt x="475869" y="0"/>
                    <a:pt x="477012" y="381"/>
                    <a:pt x="478028" y="1016"/>
                  </a:cubicBezTo>
                  <a:lnTo>
                    <a:pt x="474726" y="6350"/>
                  </a:lnTo>
                  <a:lnTo>
                    <a:pt x="474726" y="0"/>
                  </a:lnTo>
                  <a:lnTo>
                    <a:pt x="474726" y="6350"/>
                  </a:lnTo>
                  <a:lnTo>
                    <a:pt x="474726" y="0"/>
                  </a:lnTo>
                  <a:cubicBezTo>
                    <a:pt x="736854" y="0"/>
                    <a:pt x="949325" y="213868"/>
                    <a:pt x="949325" y="477647"/>
                  </a:cubicBezTo>
                  <a:lnTo>
                    <a:pt x="949325" y="1331214"/>
                  </a:lnTo>
                  <a:lnTo>
                    <a:pt x="942975" y="1331214"/>
                  </a:lnTo>
                  <a:lnTo>
                    <a:pt x="949325" y="1331214"/>
                  </a:lnTo>
                  <a:cubicBezTo>
                    <a:pt x="949325" y="1594993"/>
                    <a:pt x="736854" y="1808861"/>
                    <a:pt x="474599" y="1808861"/>
                  </a:cubicBezTo>
                  <a:lnTo>
                    <a:pt x="474599" y="1802511"/>
                  </a:lnTo>
                  <a:lnTo>
                    <a:pt x="474599" y="1796161"/>
                  </a:lnTo>
                  <a:lnTo>
                    <a:pt x="474599" y="1802511"/>
                  </a:lnTo>
                  <a:lnTo>
                    <a:pt x="474599" y="1808861"/>
                  </a:lnTo>
                  <a:cubicBezTo>
                    <a:pt x="212471" y="1808988"/>
                    <a:pt x="0" y="1594993"/>
                    <a:pt x="0" y="1331214"/>
                  </a:cubicBezTo>
                  <a:lnTo>
                    <a:pt x="0" y="477647"/>
                  </a:lnTo>
                  <a:lnTo>
                    <a:pt x="6350" y="477647"/>
                  </a:lnTo>
                  <a:lnTo>
                    <a:pt x="0" y="477647"/>
                  </a:lnTo>
                  <a:moveTo>
                    <a:pt x="12700" y="477647"/>
                  </a:moveTo>
                  <a:lnTo>
                    <a:pt x="12700" y="1331214"/>
                  </a:lnTo>
                  <a:lnTo>
                    <a:pt x="6350" y="1331214"/>
                  </a:lnTo>
                  <a:lnTo>
                    <a:pt x="12700" y="1331214"/>
                  </a:lnTo>
                  <a:cubicBezTo>
                    <a:pt x="12700" y="1588008"/>
                    <a:pt x="219583" y="1796161"/>
                    <a:pt x="474726" y="1796161"/>
                  </a:cubicBezTo>
                  <a:cubicBezTo>
                    <a:pt x="478282" y="1796161"/>
                    <a:pt x="481076" y="1798955"/>
                    <a:pt x="481076" y="1802511"/>
                  </a:cubicBezTo>
                  <a:cubicBezTo>
                    <a:pt x="481076" y="1806067"/>
                    <a:pt x="478282" y="1808861"/>
                    <a:pt x="474726" y="1808861"/>
                  </a:cubicBezTo>
                  <a:cubicBezTo>
                    <a:pt x="471170" y="1808861"/>
                    <a:pt x="468376" y="1806067"/>
                    <a:pt x="468376" y="1802511"/>
                  </a:cubicBezTo>
                  <a:cubicBezTo>
                    <a:pt x="468376" y="1798955"/>
                    <a:pt x="471170" y="1796161"/>
                    <a:pt x="474726" y="1796161"/>
                  </a:cubicBezTo>
                  <a:cubicBezTo>
                    <a:pt x="729869" y="1796161"/>
                    <a:pt x="936752" y="1588008"/>
                    <a:pt x="936752" y="1331214"/>
                  </a:cubicBezTo>
                  <a:lnTo>
                    <a:pt x="936752" y="477647"/>
                  </a:lnTo>
                  <a:lnTo>
                    <a:pt x="943102" y="477647"/>
                  </a:lnTo>
                  <a:lnTo>
                    <a:pt x="936752" y="477647"/>
                  </a:lnTo>
                  <a:cubicBezTo>
                    <a:pt x="936625" y="220853"/>
                    <a:pt x="729742" y="12700"/>
                    <a:pt x="474726" y="12700"/>
                  </a:cubicBezTo>
                  <a:cubicBezTo>
                    <a:pt x="473456" y="12700"/>
                    <a:pt x="472313" y="12319"/>
                    <a:pt x="471297" y="11684"/>
                  </a:cubicBezTo>
                  <a:lnTo>
                    <a:pt x="474599" y="6350"/>
                  </a:lnTo>
                  <a:lnTo>
                    <a:pt x="474599" y="12700"/>
                  </a:lnTo>
                  <a:cubicBezTo>
                    <a:pt x="219583" y="12700"/>
                    <a:pt x="12700" y="220853"/>
                    <a:pt x="12700" y="477647"/>
                  </a:cubicBezTo>
                  <a:close/>
                </a:path>
              </a:pathLst>
            </a:custGeom>
            <a:solidFill>
              <a:srgbClr val="DFB8D1"/>
            </a:solidFill>
          </p:spPr>
        </p:sp>
      </p:grpSp>
      <p:grpSp>
        <p:nvGrpSpPr>
          <p:cNvPr name="Group 16" id="16"/>
          <p:cNvGrpSpPr/>
          <p:nvPr/>
        </p:nvGrpSpPr>
        <p:grpSpPr>
          <a:xfrm rot="0">
            <a:off x="9587210" y="4045149"/>
            <a:ext cx="263426" cy="329208"/>
            <a:chOff x="0" y="0"/>
            <a:chExt cx="351235" cy="438943"/>
          </a:xfrm>
        </p:grpSpPr>
        <p:sp>
          <p:nvSpPr>
            <p:cNvPr name="Freeform 17" id="17" descr="preencoded.png"/>
            <p:cNvSpPr/>
            <p:nvPr/>
          </p:nvSpPr>
          <p:spPr>
            <a:xfrm flipH="false" flipV="false" rot="0">
              <a:off x="0" y="0"/>
              <a:ext cx="351282" cy="438912"/>
            </a:xfrm>
            <a:custGeom>
              <a:avLst/>
              <a:gdLst/>
              <a:ahLst/>
              <a:cxnLst/>
              <a:rect r="r" b="b" t="t" l="l"/>
              <a:pathLst>
                <a:path h="438912" w="351282">
                  <a:moveTo>
                    <a:pt x="0" y="0"/>
                  </a:moveTo>
                  <a:lnTo>
                    <a:pt x="351282" y="0"/>
                  </a:lnTo>
                  <a:lnTo>
                    <a:pt x="351282" y="438912"/>
                  </a:lnTo>
                  <a:lnTo>
                    <a:pt x="0" y="438912"/>
                  </a:lnTo>
                  <a:lnTo>
                    <a:pt x="0" y="0"/>
                  </a:lnTo>
                  <a:close/>
                </a:path>
              </a:pathLst>
            </a:custGeom>
            <a:blipFill>
              <a:blip r:embed="rId3"/>
              <a:stretch>
                <a:fillRect l="0" t="-11" r="13" b="-18"/>
              </a:stretch>
            </a:blipFill>
          </p:spPr>
        </p:sp>
      </p:grpSp>
      <p:sp>
        <p:nvSpPr>
          <p:cNvPr name="TextBox 18" id="18"/>
          <p:cNvSpPr txBox="true"/>
          <p:nvPr/>
        </p:nvSpPr>
        <p:spPr>
          <a:xfrm rot="0">
            <a:off x="10245775" y="3711774"/>
            <a:ext cx="2574629" cy="241300"/>
          </a:xfrm>
          <a:prstGeom prst="rect">
            <a:avLst/>
          </a:prstGeom>
        </p:spPr>
        <p:txBody>
          <a:bodyPr anchor="t" rtlCol="false" tIns="0" lIns="0" bIns="0" rIns="0">
            <a:spAutoFit/>
          </a:bodyPr>
          <a:lstStyle/>
          <a:p>
            <a:pPr algn="l">
              <a:lnSpc>
                <a:spcPts val="1999"/>
              </a:lnSpc>
            </a:pPr>
            <a:r>
              <a:rPr lang="en-US" sz="1625" b="true">
                <a:solidFill>
                  <a:srgbClr val="432338"/>
                </a:solidFill>
                <a:latin typeface="Noto Serif Bold"/>
                <a:ea typeface="Noto Serif Bold"/>
                <a:cs typeface="Noto Serif Bold"/>
                <a:sym typeface="Noto Serif Bold"/>
              </a:rPr>
              <a:t>Initial Free Exposure</a:t>
            </a:r>
          </a:p>
        </p:txBody>
      </p:sp>
      <p:sp>
        <p:nvSpPr>
          <p:cNvPr name="TextBox 19" id="19"/>
          <p:cNvSpPr txBox="true"/>
          <p:nvPr/>
        </p:nvSpPr>
        <p:spPr>
          <a:xfrm rot="0">
            <a:off x="10160645" y="4039138"/>
            <a:ext cx="7997193" cy="1027344"/>
          </a:xfrm>
          <a:prstGeom prst="rect">
            <a:avLst/>
          </a:prstGeom>
        </p:spPr>
        <p:txBody>
          <a:bodyPr anchor="t" rtlCol="false" tIns="0" lIns="0" bIns="0" rIns="0">
            <a:spAutoFit/>
          </a:bodyPr>
          <a:lstStyle/>
          <a:p>
            <a:pPr algn="l">
              <a:lnSpc>
                <a:spcPts val="2790"/>
              </a:lnSpc>
            </a:pPr>
            <a:r>
              <a:rPr lang="en-US" sz="1754">
                <a:solidFill>
                  <a:srgbClr val="432338"/>
                </a:solidFill>
                <a:latin typeface="Source Sans Pro"/>
                <a:ea typeface="Source Sans Pro"/>
                <a:cs typeface="Source Sans Pro"/>
                <a:sym typeface="Source Sans Pro"/>
              </a:rPr>
              <a:t>Provide emerging small brands with initial complimentary homepage exposure, targeted banners, and inclusion in curated D2C-specific collections to boost initial visibility.</a:t>
            </a:r>
          </a:p>
        </p:txBody>
      </p:sp>
      <p:grpSp>
        <p:nvGrpSpPr>
          <p:cNvPr name="Group 20" id="20"/>
          <p:cNvGrpSpPr/>
          <p:nvPr/>
        </p:nvGrpSpPr>
        <p:grpSpPr>
          <a:xfrm rot="0">
            <a:off x="9362926" y="5010299"/>
            <a:ext cx="711994" cy="1356718"/>
            <a:chOff x="0" y="0"/>
            <a:chExt cx="949325" cy="1808957"/>
          </a:xfrm>
        </p:grpSpPr>
        <p:sp>
          <p:nvSpPr>
            <p:cNvPr name="Freeform 21" id="21"/>
            <p:cNvSpPr/>
            <p:nvPr/>
          </p:nvSpPr>
          <p:spPr>
            <a:xfrm flipH="false" flipV="false" rot="0">
              <a:off x="6350" y="6350"/>
              <a:ext cx="936625" cy="1796161"/>
            </a:xfrm>
            <a:custGeom>
              <a:avLst/>
              <a:gdLst/>
              <a:ahLst/>
              <a:cxnLst/>
              <a:rect r="r" b="b" t="t" l="l"/>
              <a:pathLst>
                <a:path h="1796161" w="936625">
                  <a:moveTo>
                    <a:pt x="0" y="471297"/>
                  </a:moveTo>
                  <a:cubicBezTo>
                    <a:pt x="0" y="211074"/>
                    <a:pt x="209677" y="0"/>
                    <a:pt x="468249" y="0"/>
                  </a:cubicBezTo>
                  <a:cubicBezTo>
                    <a:pt x="726821" y="0"/>
                    <a:pt x="936625" y="211074"/>
                    <a:pt x="936625" y="471297"/>
                  </a:cubicBezTo>
                  <a:lnTo>
                    <a:pt x="936625" y="1324864"/>
                  </a:lnTo>
                  <a:cubicBezTo>
                    <a:pt x="936625" y="1585214"/>
                    <a:pt x="726948" y="1796161"/>
                    <a:pt x="468249" y="1796161"/>
                  </a:cubicBezTo>
                  <a:cubicBezTo>
                    <a:pt x="209550" y="1796161"/>
                    <a:pt x="0" y="1585214"/>
                    <a:pt x="0" y="1324864"/>
                  </a:cubicBezTo>
                  <a:close/>
                </a:path>
              </a:pathLst>
            </a:custGeom>
            <a:solidFill>
              <a:srgbClr val="F9D2EB"/>
            </a:solidFill>
          </p:spPr>
        </p:sp>
        <p:sp>
          <p:nvSpPr>
            <p:cNvPr name="Freeform 22" id="22"/>
            <p:cNvSpPr/>
            <p:nvPr/>
          </p:nvSpPr>
          <p:spPr>
            <a:xfrm flipH="false" flipV="false" rot="0">
              <a:off x="0" y="0"/>
              <a:ext cx="949325" cy="1808988"/>
            </a:xfrm>
            <a:custGeom>
              <a:avLst/>
              <a:gdLst/>
              <a:ahLst/>
              <a:cxnLst/>
              <a:rect r="r" b="b" t="t" l="l"/>
              <a:pathLst>
                <a:path h="1808988" w="949325">
                  <a:moveTo>
                    <a:pt x="0" y="477647"/>
                  </a:moveTo>
                  <a:cubicBezTo>
                    <a:pt x="0" y="213868"/>
                    <a:pt x="212471" y="0"/>
                    <a:pt x="474599" y="0"/>
                  </a:cubicBezTo>
                  <a:cubicBezTo>
                    <a:pt x="475869" y="0"/>
                    <a:pt x="477012" y="381"/>
                    <a:pt x="478028" y="1016"/>
                  </a:cubicBezTo>
                  <a:lnTo>
                    <a:pt x="474726" y="6350"/>
                  </a:lnTo>
                  <a:lnTo>
                    <a:pt x="474726" y="0"/>
                  </a:lnTo>
                  <a:lnTo>
                    <a:pt x="474726" y="6350"/>
                  </a:lnTo>
                  <a:lnTo>
                    <a:pt x="474726" y="0"/>
                  </a:lnTo>
                  <a:cubicBezTo>
                    <a:pt x="736854" y="0"/>
                    <a:pt x="949325" y="213868"/>
                    <a:pt x="949325" y="477647"/>
                  </a:cubicBezTo>
                  <a:lnTo>
                    <a:pt x="949325" y="1331214"/>
                  </a:lnTo>
                  <a:lnTo>
                    <a:pt x="942975" y="1331214"/>
                  </a:lnTo>
                  <a:lnTo>
                    <a:pt x="949325" y="1331214"/>
                  </a:lnTo>
                  <a:cubicBezTo>
                    <a:pt x="949325" y="1594993"/>
                    <a:pt x="736854" y="1808861"/>
                    <a:pt x="474599" y="1808861"/>
                  </a:cubicBezTo>
                  <a:lnTo>
                    <a:pt x="474599" y="1802511"/>
                  </a:lnTo>
                  <a:lnTo>
                    <a:pt x="474599" y="1796161"/>
                  </a:lnTo>
                  <a:lnTo>
                    <a:pt x="474599" y="1802511"/>
                  </a:lnTo>
                  <a:lnTo>
                    <a:pt x="474599" y="1808861"/>
                  </a:lnTo>
                  <a:cubicBezTo>
                    <a:pt x="212471" y="1808988"/>
                    <a:pt x="0" y="1594993"/>
                    <a:pt x="0" y="1331214"/>
                  </a:cubicBezTo>
                  <a:lnTo>
                    <a:pt x="0" y="477647"/>
                  </a:lnTo>
                  <a:lnTo>
                    <a:pt x="6350" y="477647"/>
                  </a:lnTo>
                  <a:lnTo>
                    <a:pt x="0" y="477647"/>
                  </a:lnTo>
                  <a:moveTo>
                    <a:pt x="12700" y="477647"/>
                  </a:moveTo>
                  <a:lnTo>
                    <a:pt x="12700" y="1331214"/>
                  </a:lnTo>
                  <a:lnTo>
                    <a:pt x="6350" y="1331214"/>
                  </a:lnTo>
                  <a:lnTo>
                    <a:pt x="12700" y="1331214"/>
                  </a:lnTo>
                  <a:cubicBezTo>
                    <a:pt x="12700" y="1588008"/>
                    <a:pt x="219583" y="1796161"/>
                    <a:pt x="474726" y="1796161"/>
                  </a:cubicBezTo>
                  <a:cubicBezTo>
                    <a:pt x="478282" y="1796161"/>
                    <a:pt x="481076" y="1798955"/>
                    <a:pt x="481076" y="1802511"/>
                  </a:cubicBezTo>
                  <a:cubicBezTo>
                    <a:pt x="481076" y="1806067"/>
                    <a:pt x="478282" y="1808861"/>
                    <a:pt x="474726" y="1808861"/>
                  </a:cubicBezTo>
                  <a:cubicBezTo>
                    <a:pt x="471170" y="1808861"/>
                    <a:pt x="468376" y="1806067"/>
                    <a:pt x="468376" y="1802511"/>
                  </a:cubicBezTo>
                  <a:cubicBezTo>
                    <a:pt x="468376" y="1798955"/>
                    <a:pt x="471170" y="1796161"/>
                    <a:pt x="474726" y="1796161"/>
                  </a:cubicBezTo>
                  <a:cubicBezTo>
                    <a:pt x="729869" y="1796161"/>
                    <a:pt x="936752" y="1588008"/>
                    <a:pt x="936752" y="1331214"/>
                  </a:cubicBezTo>
                  <a:lnTo>
                    <a:pt x="936752" y="477647"/>
                  </a:lnTo>
                  <a:lnTo>
                    <a:pt x="943102" y="477647"/>
                  </a:lnTo>
                  <a:lnTo>
                    <a:pt x="936752" y="477647"/>
                  </a:lnTo>
                  <a:cubicBezTo>
                    <a:pt x="936625" y="220853"/>
                    <a:pt x="729742" y="12700"/>
                    <a:pt x="474726" y="12700"/>
                  </a:cubicBezTo>
                  <a:cubicBezTo>
                    <a:pt x="473456" y="12700"/>
                    <a:pt x="472313" y="12319"/>
                    <a:pt x="471297" y="11684"/>
                  </a:cubicBezTo>
                  <a:lnTo>
                    <a:pt x="474599" y="6350"/>
                  </a:lnTo>
                  <a:lnTo>
                    <a:pt x="474599" y="12700"/>
                  </a:lnTo>
                  <a:cubicBezTo>
                    <a:pt x="219583" y="12700"/>
                    <a:pt x="12700" y="220853"/>
                    <a:pt x="12700" y="477647"/>
                  </a:cubicBezTo>
                  <a:close/>
                </a:path>
              </a:pathLst>
            </a:custGeom>
            <a:solidFill>
              <a:srgbClr val="DFB8D1"/>
            </a:solidFill>
          </p:spPr>
        </p:sp>
      </p:grpSp>
      <p:grpSp>
        <p:nvGrpSpPr>
          <p:cNvPr name="Group 23" id="23"/>
          <p:cNvGrpSpPr/>
          <p:nvPr/>
        </p:nvGrpSpPr>
        <p:grpSpPr>
          <a:xfrm rot="0">
            <a:off x="9587210" y="5524054"/>
            <a:ext cx="263426" cy="329208"/>
            <a:chOff x="0" y="0"/>
            <a:chExt cx="351235" cy="438943"/>
          </a:xfrm>
        </p:grpSpPr>
        <p:sp>
          <p:nvSpPr>
            <p:cNvPr name="Freeform 24" id="24" descr="preencoded.png"/>
            <p:cNvSpPr/>
            <p:nvPr/>
          </p:nvSpPr>
          <p:spPr>
            <a:xfrm flipH="false" flipV="false" rot="0">
              <a:off x="0" y="0"/>
              <a:ext cx="351282" cy="438912"/>
            </a:xfrm>
            <a:custGeom>
              <a:avLst/>
              <a:gdLst/>
              <a:ahLst/>
              <a:cxnLst/>
              <a:rect r="r" b="b" t="t" l="l"/>
              <a:pathLst>
                <a:path h="438912" w="351282">
                  <a:moveTo>
                    <a:pt x="0" y="0"/>
                  </a:moveTo>
                  <a:lnTo>
                    <a:pt x="351282" y="0"/>
                  </a:lnTo>
                  <a:lnTo>
                    <a:pt x="351282" y="438912"/>
                  </a:lnTo>
                  <a:lnTo>
                    <a:pt x="0" y="438912"/>
                  </a:lnTo>
                  <a:lnTo>
                    <a:pt x="0" y="0"/>
                  </a:lnTo>
                  <a:close/>
                </a:path>
              </a:pathLst>
            </a:custGeom>
            <a:blipFill>
              <a:blip r:embed="rId4"/>
              <a:stretch>
                <a:fillRect l="0" t="-11" r="13" b="-18"/>
              </a:stretch>
            </a:blipFill>
          </p:spPr>
        </p:sp>
      </p:grpSp>
      <p:sp>
        <p:nvSpPr>
          <p:cNvPr name="TextBox 25" id="25"/>
          <p:cNvSpPr txBox="true"/>
          <p:nvPr/>
        </p:nvSpPr>
        <p:spPr>
          <a:xfrm rot="0">
            <a:off x="10245775" y="5190679"/>
            <a:ext cx="2574629" cy="241300"/>
          </a:xfrm>
          <a:prstGeom prst="rect">
            <a:avLst/>
          </a:prstGeom>
        </p:spPr>
        <p:txBody>
          <a:bodyPr anchor="t" rtlCol="false" tIns="0" lIns="0" bIns="0" rIns="0">
            <a:spAutoFit/>
          </a:bodyPr>
          <a:lstStyle/>
          <a:p>
            <a:pPr algn="l">
              <a:lnSpc>
                <a:spcPts val="1999"/>
              </a:lnSpc>
            </a:pPr>
            <a:r>
              <a:rPr lang="en-US" sz="1625" b="true">
                <a:solidFill>
                  <a:srgbClr val="432338"/>
                </a:solidFill>
                <a:latin typeface="Noto Serif Bold"/>
                <a:ea typeface="Noto Serif Bold"/>
                <a:cs typeface="Noto Serif Bold"/>
                <a:sym typeface="Noto Serif Bold"/>
              </a:rPr>
              <a:t>Marketing Tool Access</a:t>
            </a:r>
          </a:p>
        </p:txBody>
      </p:sp>
      <p:sp>
        <p:nvSpPr>
          <p:cNvPr name="TextBox 26" id="26"/>
          <p:cNvSpPr txBox="true"/>
          <p:nvPr/>
        </p:nvSpPr>
        <p:spPr>
          <a:xfrm rot="0">
            <a:off x="10203210" y="5418494"/>
            <a:ext cx="7820093" cy="1027546"/>
          </a:xfrm>
          <a:prstGeom prst="rect">
            <a:avLst/>
          </a:prstGeom>
        </p:spPr>
        <p:txBody>
          <a:bodyPr anchor="t" rtlCol="false" tIns="0" lIns="0" bIns="0" rIns="0">
            <a:spAutoFit/>
          </a:bodyPr>
          <a:lstStyle/>
          <a:p>
            <a:pPr algn="l">
              <a:lnSpc>
                <a:spcPts val="2784"/>
              </a:lnSpc>
            </a:pPr>
            <a:r>
              <a:rPr lang="en-US" sz="1749">
                <a:solidFill>
                  <a:srgbClr val="432338"/>
                </a:solidFill>
                <a:latin typeface="Source Sans Pro"/>
                <a:ea typeface="Source Sans Pro"/>
                <a:cs typeface="Source Sans Pro"/>
                <a:sym typeface="Source Sans Pro"/>
              </a:rPr>
              <a:t>Offer access to a suite of self-serve marketing tools, including template-based ad creation, social media integration support, and limited-time promotional campaign functionalities.</a:t>
            </a:r>
          </a:p>
        </p:txBody>
      </p:sp>
      <p:grpSp>
        <p:nvGrpSpPr>
          <p:cNvPr name="Group 27" id="27"/>
          <p:cNvGrpSpPr/>
          <p:nvPr/>
        </p:nvGrpSpPr>
        <p:grpSpPr>
          <a:xfrm rot="0">
            <a:off x="9362926" y="6489204"/>
            <a:ext cx="711994" cy="1356718"/>
            <a:chOff x="0" y="0"/>
            <a:chExt cx="949325" cy="1808957"/>
          </a:xfrm>
        </p:grpSpPr>
        <p:sp>
          <p:nvSpPr>
            <p:cNvPr name="Freeform 28" id="28"/>
            <p:cNvSpPr/>
            <p:nvPr/>
          </p:nvSpPr>
          <p:spPr>
            <a:xfrm flipH="false" flipV="false" rot="0">
              <a:off x="6350" y="6350"/>
              <a:ext cx="936625" cy="1796161"/>
            </a:xfrm>
            <a:custGeom>
              <a:avLst/>
              <a:gdLst/>
              <a:ahLst/>
              <a:cxnLst/>
              <a:rect r="r" b="b" t="t" l="l"/>
              <a:pathLst>
                <a:path h="1796161" w="936625">
                  <a:moveTo>
                    <a:pt x="0" y="471297"/>
                  </a:moveTo>
                  <a:cubicBezTo>
                    <a:pt x="0" y="211074"/>
                    <a:pt x="209677" y="0"/>
                    <a:pt x="468249" y="0"/>
                  </a:cubicBezTo>
                  <a:cubicBezTo>
                    <a:pt x="726821" y="0"/>
                    <a:pt x="936625" y="211074"/>
                    <a:pt x="936625" y="471297"/>
                  </a:cubicBezTo>
                  <a:lnTo>
                    <a:pt x="936625" y="1324864"/>
                  </a:lnTo>
                  <a:cubicBezTo>
                    <a:pt x="936625" y="1585214"/>
                    <a:pt x="726948" y="1796161"/>
                    <a:pt x="468249" y="1796161"/>
                  </a:cubicBezTo>
                  <a:cubicBezTo>
                    <a:pt x="209550" y="1796161"/>
                    <a:pt x="0" y="1585214"/>
                    <a:pt x="0" y="1324864"/>
                  </a:cubicBezTo>
                  <a:close/>
                </a:path>
              </a:pathLst>
            </a:custGeom>
            <a:solidFill>
              <a:srgbClr val="F9D2EB"/>
            </a:solidFill>
          </p:spPr>
        </p:sp>
        <p:sp>
          <p:nvSpPr>
            <p:cNvPr name="Freeform 29" id="29"/>
            <p:cNvSpPr/>
            <p:nvPr/>
          </p:nvSpPr>
          <p:spPr>
            <a:xfrm flipH="false" flipV="false" rot="0">
              <a:off x="0" y="0"/>
              <a:ext cx="949325" cy="1808988"/>
            </a:xfrm>
            <a:custGeom>
              <a:avLst/>
              <a:gdLst/>
              <a:ahLst/>
              <a:cxnLst/>
              <a:rect r="r" b="b" t="t" l="l"/>
              <a:pathLst>
                <a:path h="1808988" w="949325">
                  <a:moveTo>
                    <a:pt x="0" y="477647"/>
                  </a:moveTo>
                  <a:cubicBezTo>
                    <a:pt x="0" y="213868"/>
                    <a:pt x="212471" y="0"/>
                    <a:pt x="474599" y="0"/>
                  </a:cubicBezTo>
                  <a:cubicBezTo>
                    <a:pt x="475869" y="0"/>
                    <a:pt x="477012" y="381"/>
                    <a:pt x="478028" y="1016"/>
                  </a:cubicBezTo>
                  <a:lnTo>
                    <a:pt x="474726" y="6350"/>
                  </a:lnTo>
                  <a:lnTo>
                    <a:pt x="474726" y="0"/>
                  </a:lnTo>
                  <a:lnTo>
                    <a:pt x="474726" y="6350"/>
                  </a:lnTo>
                  <a:lnTo>
                    <a:pt x="474726" y="0"/>
                  </a:lnTo>
                  <a:cubicBezTo>
                    <a:pt x="736854" y="0"/>
                    <a:pt x="949325" y="213868"/>
                    <a:pt x="949325" y="477647"/>
                  </a:cubicBezTo>
                  <a:lnTo>
                    <a:pt x="949325" y="1331214"/>
                  </a:lnTo>
                  <a:lnTo>
                    <a:pt x="942975" y="1331214"/>
                  </a:lnTo>
                  <a:lnTo>
                    <a:pt x="949325" y="1331214"/>
                  </a:lnTo>
                  <a:cubicBezTo>
                    <a:pt x="949325" y="1594993"/>
                    <a:pt x="736854" y="1808861"/>
                    <a:pt x="474599" y="1808861"/>
                  </a:cubicBezTo>
                  <a:lnTo>
                    <a:pt x="474599" y="1802511"/>
                  </a:lnTo>
                  <a:lnTo>
                    <a:pt x="474599" y="1796161"/>
                  </a:lnTo>
                  <a:lnTo>
                    <a:pt x="474599" y="1802511"/>
                  </a:lnTo>
                  <a:lnTo>
                    <a:pt x="474599" y="1808861"/>
                  </a:lnTo>
                  <a:cubicBezTo>
                    <a:pt x="212471" y="1808988"/>
                    <a:pt x="0" y="1594993"/>
                    <a:pt x="0" y="1331214"/>
                  </a:cubicBezTo>
                  <a:lnTo>
                    <a:pt x="0" y="477647"/>
                  </a:lnTo>
                  <a:lnTo>
                    <a:pt x="6350" y="477647"/>
                  </a:lnTo>
                  <a:lnTo>
                    <a:pt x="0" y="477647"/>
                  </a:lnTo>
                  <a:moveTo>
                    <a:pt x="12700" y="477647"/>
                  </a:moveTo>
                  <a:lnTo>
                    <a:pt x="12700" y="1331214"/>
                  </a:lnTo>
                  <a:lnTo>
                    <a:pt x="6350" y="1331214"/>
                  </a:lnTo>
                  <a:lnTo>
                    <a:pt x="12700" y="1331214"/>
                  </a:lnTo>
                  <a:cubicBezTo>
                    <a:pt x="12700" y="1588008"/>
                    <a:pt x="219583" y="1796161"/>
                    <a:pt x="474726" y="1796161"/>
                  </a:cubicBezTo>
                  <a:cubicBezTo>
                    <a:pt x="478282" y="1796161"/>
                    <a:pt x="481076" y="1798955"/>
                    <a:pt x="481076" y="1802511"/>
                  </a:cubicBezTo>
                  <a:cubicBezTo>
                    <a:pt x="481076" y="1806067"/>
                    <a:pt x="478282" y="1808861"/>
                    <a:pt x="474726" y="1808861"/>
                  </a:cubicBezTo>
                  <a:cubicBezTo>
                    <a:pt x="471170" y="1808861"/>
                    <a:pt x="468376" y="1806067"/>
                    <a:pt x="468376" y="1802511"/>
                  </a:cubicBezTo>
                  <a:cubicBezTo>
                    <a:pt x="468376" y="1798955"/>
                    <a:pt x="471170" y="1796161"/>
                    <a:pt x="474726" y="1796161"/>
                  </a:cubicBezTo>
                  <a:cubicBezTo>
                    <a:pt x="729869" y="1796161"/>
                    <a:pt x="936752" y="1588008"/>
                    <a:pt x="936752" y="1331214"/>
                  </a:cubicBezTo>
                  <a:lnTo>
                    <a:pt x="936752" y="477647"/>
                  </a:lnTo>
                  <a:lnTo>
                    <a:pt x="943102" y="477647"/>
                  </a:lnTo>
                  <a:lnTo>
                    <a:pt x="936752" y="477647"/>
                  </a:lnTo>
                  <a:cubicBezTo>
                    <a:pt x="936625" y="220853"/>
                    <a:pt x="729742" y="12700"/>
                    <a:pt x="474726" y="12700"/>
                  </a:cubicBezTo>
                  <a:cubicBezTo>
                    <a:pt x="473456" y="12700"/>
                    <a:pt x="472313" y="12319"/>
                    <a:pt x="471297" y="11684"/>
                  </a:cubicBezTo>
                  <a:lnTo>
                    <a:pt x="474599" y="6350"/>
                  </a:lnTo>
                  <a:lnTo>
                    <a:pt x="474599" y="12700"/>
                  </a:lnTo>
                  <a:cubicBezTo>
                    <a:pt x="219583" y="12700"/>
                    <a:pt x="12700" y="220853"/>
                    <a:pt x="12700" y="477647"/>
                  </a:cubicBezTo>
                  <a:close/>
                </a:path>
              </a:pathLst>
            </a:custGeom>
            <a:solidFill>
              <a:srgbClr val="DFB8D1"/>
            </a:solidFill>
          </p:spPr>
        </p:sp>
      </p:grpSp>
      <p:grpSp>
        <p:nvGrpSpPr>
          <p:cNvPr name="Group 30" id="30"/>
          <p:cNvGrpSpPr/>
          <p:nvPr/>
        </p:nvGrpSpPr>
        <p:grpSpPr>
          <a:xfrm rot="0">
            <a:off x="9587210" y="7002959"/>
            <a:ext cx="263426" cy="329208"/>
            <a:chOff x="0" y="0"/>
            <a:chExt cx="351235" cy="438943"/>
          </a:xfrm>
        </p:grpSpPr>
        <p:sp>
          <p:nvSpPr>
            <p:cNvPr name="Freeform 31" id="31" descr="preencoded.png"/>
            <p:cNvSpPr/>
            <p:nvPr/>
          </p:nvSpPr>
          <p:spPr>
            <a:xfrm flipH="false" flipV="false" rot="0">
              <a:off x="0" y="0"/>
              <a:ext cx="351282" cy="438912"/>
            </a:xfrm>
            <a:custGeom>
              <a:avLst/>
              <a:gdLst/>
              <a:ahLst/>
              <a:cxnLst/>
              <a:rect r="r" b="b" t="t" l="l"/>
              <a:pathLst>
                <a:path h="438912" w="351282">
                  <a:moveTo>
                    <a:pt x="0" y="0"/>
                  </a:moveTo>
                  <a:lnTo>
                    <a:pt x="351282" y="0"/>
                  </a:lnTo>
                  <a:lnTo>
                    <a:pt x="351282" y="438912"/>
                  </a:lnTo>
                  <a:lnTo>
                    <a:pt x="0" y="438912"/>
                  </a:lnTo>
                  <a:lnTo>
                    <a:pt x="0" y="0"/>
                  </a:lnTo>
                  <a:close/>
                </a:path>
              </a:pathLst>
            </a:custGeom>
            <a:blipFill>
              <a:blip r:embed="rId5"/>
              <a:stretch>
                <a:fillRect l="0" t="-11" r="13" b="-18"/>
              </a:stretch>
            </a:blipFill>
          </p:spPr>
        </p:sp>
      </p:grpSp>
      <p:sp>
        <p:nvSpPr>
          <p:cNvPr name="TextBox 32" id="32"/>
          <p:cNvSpPr txBox="true"/>
          <p:nvPr/>
        </p:nvSpPr>
        <p:spPr>
          <a:xfrm rot="0">
            <a:off x="10245775" y="6669584"/>
            <a:ext cx="2753543" cy="241300"/>
          </a:xfrm>
          <a:prstGeom prst="rect">
            <a:avLst/>
          </a:prstGeom>
        </p:spPr>
        <p:txBody>
          <a:bodyPr anchor="t" rtlCol="false" tIns="0" lIns="0" bIns="0" rIns="0">
            <a:spAutoFit/>
          </a:bodyPr>
          <a:lstStyle/>
          <a:p>
            <a:pPr algn="l">
              <a:lnSpc>
                <a:spcPts val="1999"/>
              </a:lnSpc>
            </a:pPr>
            <a:r>
              <a:rPr lang="en-US" sz="1625" b="true">
                <a:solidFill>
                  <a:srgbClr val="432338"/>
                </a:solidFill>
                <a:latin typeface="Noto Serif Bold"/>
                <a:ea typeface="Noto Serif Bold"/>
                <a:cs typeface="Noto Serif Bold"/>
                <a:sym typeface="Noto Serif Bold"/>
              </a:rPr>
              <a:t>Performance Analytics</a:t>
            </a:r>
          </a:p>
        </p:txBody>
      </p:sp>
      <p:sp>
        <p:nvSpPr>
          <p:cNvPr name="TextBox 33" id="33"/>
          <p:cNvSpPr txBox="true"/>
          <p:nvPr/>
        </p:nvSpPr>
        <p:spPr>
          <a:xfrm rot="0">
            <a:off x="10198745" y="6871201"/>
            <a:ext cx="7820093" cy="1027546"/>
          </a:xfrm>
          <a:prstGeom prst="rect">
            <a:avLst/>
          </a:prstGeom>
        </p:spPr>
        <p:txBody>
          <a:bodyPr anchor="t" rtlCol="false" tIns="0" lIns="0" bIns="0" rIns="0">
            <a:spAutoFit/>
          </a:bodyPr>
          <a:lstStyle/>
          <a:p>
            <a:pPr algn="l">
              <a:lnSpc>
                <a:spcPts val="2784"/>
              </a:lnSpc>
            </a:pPr>
            <a:r>
              <a:rPr lang="en-US" sz="1749">
                <a:solidFill>
                  <a:srgbClr val="432338"/>
                </a:solidFill>
                <a:latin typeface="Source Sans Pro"/>
                <a:ea typeface="Source Sans Pro"/>
                <a:cs typeface="Source Sans Pro"/>
                <a:sym typeface="Source Sans Pro"/>
              </a:rPr>
              <a:t>Grant D2C brands access to simplified analytics dashboards, providing insights into sales performance, customer demographics, and product engagement on the Nykaa platform.</a:t>
            </a:r>
          </a:p>
        </p:txBody>
      </p:sp>
      <p:grpSp>
        <p:nvGrpSpPr>
          <p:cNvPr name="Group 34" id="34"/>
          <p:cNvGrpSpPr/>
          <p:nvPr/>
        </p:nvGrpSpPr>
        <p:grpSpPr>
          <a:xfrm rot="0">
            <a:off x="9362926" y="7968109"/>
            <a:ext cx="711994" cy="1637705"/>
            <a:chOff x="0" y="0"/>
            <a:chExt cx="949325" cy="2183607"/>
          </a:xfrm>
        </p:grpSpPr>
        <p:sp>
          <p:nvSpPr>
            <p:cNvPr name="Freeform 35" id="35"/>
            <p:cNvSpPr/>
            <p:nvPr/>
          </p:nvSpPr>
          <p:spPr>
            <a:xfrm flipH="false" flipV="false" rot="0">
              <a:off x="6350" y="6350"/>
              <a:ext cx="936625" cy="2170938"/>
            </a:xfrm>
            <a:custGeom>
              <a:avLst/>
              <a:gdLst/>
              <a:ahLst/>
              <a:cxnLst/>
              <a:rect r="r" b="b" t="t" l="l"/>
              <a:pathLst>
                <a:path h="2170938" w="936625">
                  <a:moveTo>
                    <a:pt x="0" y="471932"/>
                  </a:moveTo>
                  <a:cubicBezTo>
                    <a:pt x="0" y="211328"/>
                    <a:pt x="209677" y="0"/>
                    <a:pt x="468249" y="0"/>
                  </a:cubicBezTo>
                  <a:cubicBezTo>
                    <a:pt x="726821" y="0"/>
                    <a:pt x="936625" y="211328"/>
                    <a:pt x="936625" y="471932"/>
                  </a:cubicBezTo>
                  <a:lnTo>
                    <a:pt x="936625" y="1699006"/>
                  </a:lnTo>
                  <a:cubicBezTo>
                    <a:pt x="936625" y="1959610"/>
                    <a:pt x="726948" y="2170938"/>
                    <a:pt x="468249" y="2170938"/>
                  </a:cubicBezTo>
                  <a:cubicBezTo>
                    <a:pt x="209550" y="2170938"/>
                    <a:pt x="0" y="1959610"/>
                    <a:pt x="0" y="1699006"/>
                  </a:cubicBezTo>
                  <a:close/>
                </a:path>
              </a:pathLst>
            </a:custGeom>
            <a:solidFill>
              <a:srgbClr val="F9D2EB"/>
            </a:solidFill>
          </p:spPr>
        </p:sp>
        <p:sp>
          <p:nvSpPr>
            <p:cNvPr name="Freeform 36" id="36"/>
            <p:cNvSpPr/>
            <p:nvPr/>
          </p:nvSpPr>
          <p:spPr>
            <a:xfrm flipH="false" flipV="false" rot="0">
              <a:off x="0" y="0"/>
              <a:ext cx="949325" cy="2183638"/>
            </a:xfrm>
            <a:custGeom>
              <a:avLst/>
              <a:gdLst/>
              <a:ahLst/>
              <a:cxnLst/>
              <a:rect r="r" b="b" t="t" l="l"/>
              <a:pathLst>
                <a:path h="2183638" w="949325">
                  <a:moveTo>
                    <a:pt x="0" y="478282"/>
                  </a:moveTo>
                  <a:cubicBezTo>
                    <a:pt x="0" y="214122"/>
                    <a:pt x="212471" y="0"/>
                    <a:pt x="474599" y="0"/>
                  </a:cubicBezTo>
                  <a:cubicBezTo>
                    <a:pt x="475869" y="0"/>
                    <a:pt x="477012" y="381"/>
                    <a:pt x="478028" y="1016"/>
                  </a:cubicBezTo>
                  <a:lnTo>
                    <a:pt x="474726" y="6350"/>
                  </a:lnTo>
                  <a:lnTo>
                    <a:pt x="474726" y="0"/>
                  </a:lnTo>
                  <a:lnTo>
                    <a:pt x="474726" y="6350"/>
                  </a:lnTo>
                  <a:lnTo>
                    <a:pt x="474726" y="0"/>
                  </a:lnTo>
                  <a:cubicBezTo>
                    <a:pt x="736854" y="0"/>
                    <a:pt x="949325" y="214122"/>
                    <a:pt x="949325" y="478282"/>
                  </a:cubicBezTo>
                  <a:lnTo>
                    <a:pt x="949325" y="1705356"/>
                  </a:lnTo>
                  <a:lnTo>
                    <a:pt x="942975" y="1705356"/>
                  </a:lnTo>
                  <a:lnTo>
                    <a:pt x="949325" y="1705356"/>
                  </a:lnTo>
                  <a:cubicBezTo>
                    <a:pt x="949325" y="1969389"/>
                    <a:pt x="736854" y="2183638"/>
                    <a:pt x="474599" y="2183638"/>
                  </a:cubicBezTo>
                  <a:lnTo>
                    <a:pt x="474599" y="2177288"/>
                  </a:lnTo>
                  <a:lnTo>
                    <a:pt x="474599" y="2170938"/>
                  </a:lnTo>
                  <a:lnTo>
                    <a:pt x="474599" y="2177288"/>
                  </a:lnTo>
                  <a:lnTo>
                    <a:pt x="474599" y="2183638"/>
                  </a:lnTo>
                  <a:cubicBezTo>
                    <a:pt x="212471" y="2183638"/>
                    <a:pt x="0" y="1969389"/>
                    <a:pt x="0" y="1705356"/>
                  </a:cubicBezTo>
                  <a:lnTo>
                    <a:pt x="0" y="478282"/>
                  </a:lnTo>
                  <a:lnTo>
                    <a:pt x="6350" y="478282"/>
                  </a:lnTo>
                  <a:lnTo>
                    <a:pt x="0" y="478282"/>
                  </a:lnTo>
                  <a:moveTo>
                    <a:pt x="12700" y="478282"/>
                  </a:moveTo>
                  <a:lnTo>
                    <a:pt x="12700" y="1705356"/>
                  </a:lnTo>
                  <a:lnTo>
                    <a:pt x="6350" y="1705356"/>
                  </a:lnTo>
                  <a:lnTo>
                    <a:pt x="12700" y="1705356"/>
                  </a:lnTo>
                  <a:cubicBezTo>
                    <a:pt x="12700" y="1962531"/>
                    <a:pt x="219583" y="2170938"/>
                    <a:pt x="474726" y="2170938"/>
                  </a:cubicBezTo>
                  <a:cubicBezTo>
                    <a:pt x="478282" y="2170938"/>
                    <a:pt x="481076" y="2173732"/>
                    <a:pt x="481076" y="2177288"/>
                  </a:cubicBezTo>
                  <a:cubicBezTo>
                    <a:pt x="481076" y="2180844"/>
                    <a:pt x="478282" y="2183638"/>
                    <a:pt x="474726" y="2183638"/>
                  </a:cubicBezTo>
                  <a:cubicBezTo>
                    <a:pt x="471170" y="2183638"/>
                    <a:pt x="468376" y="2180844"/>
                    <a:pt x="468376" y="2177288"/>
                  </a:cubicBezTo>
                  <a:cubicBezTo>
                    <a:pt x="468376" y="2173732"/>
                    <a:pt x="471170" y="2170938"/>
                    <a:pt x="474726" y="2170938"/>
                  </a:cubicBezTo>
                  <a:cubicBezTo>
                    <a:pt x="729869" y="2170938"/>
                    <a:pt x="936752" y="1962531"/>
                    <a:pt x="936752" y="1705356"/>
                  </a:cubicBezTo>
                  <a:lnTo>
                    <a:pt x="936752" y="478282"/>
                  </a:lnTo>
                  <a:lnTo>
                    <a:pt x="943102" y="478282"/>
                  </a:lnTo>
                  <a:lnTo>
                    <a:pt x="936752" y="478282"/>
                  </a:lnTo>
                  <a:cubicBezTo>
                    <a:pt x="936625" y="221107"/>
                    <a:pt x="729742" y="12700"/>
                    <a:pt x="474726" y="12700"/>
                  </a:cubicBezTo>
                  <a:cubicBezTo>
                    <a:pt x="473456" y="12700"/>
                    <a:pt x="472313" y="12319"/>
                    <a:pt x="471297" y="11684"/>
                  </a:cubicBezTo>
                  <a:lnTo>
                    <a:pt x="474599" y="6350"/>
                  </a:lnTo>
                  <a:lnTo>
                    <a:pt x="474599" y="12700"/>
                  </a:lnTo>
                  <a:cubicBezTo>
                    <a:pt x="219583" y="12700"/>
                    <a:pt x="12700" y="221107"/>
                    <a:pt x="12700" y="478282"/>
                  </a:cubicBezTo>
                  <a:close/>
                </a:path>
              </a:pathLst>
            </a:custGeom>
            <a:solidFill>
              <a:srgbClr val="DFB8D1"/>
            </a:solidFill>
          </p:spPr>
        </p:sp>
      </p:grpSp>
      <p:grpSp>
        <p:nvGrpSpPr>
          <p:cNvPr name="Group 37" id="37"/>
          <p:cNvGrpSpPr/>
          <p:nvPr/>
        </p:nvGrpSpPr>
        <p:grpSpPr>
          <a:xfrm rot="0">
            <a:off x="9587210" y="8622357"/>
            <a:ext cx="263426" cy="329208"/>
            <a:chOff x="0" y="0"/>
            <a:chExt cx="351235" cy="438943"/>
          </a:xfrm>
        </p:grpSpPr>
        <p:sp>
          <p:nvSpPr>
            <p:cNvPr name="Freeform 38" id="38" descr="preencoded.png"/>
            <p:cNvSpPr/>
            <p:nvPr/>
          </p:nvSpPr>
          <p:spPr>
            <a:xfrm flipH="false" flipV="false" rot="0">
              <a:off x="0" y="0"/>
              <a:ext cx="351282" cy="438912"/>
            </a:xfrm>
            <a:custGeom>
              <a:avLst/>
              <a:gdLst/>
              <a:ahLst/>
              <a:cxnLst/>
              <a:rect r="r" b="b" t="t" l="l"/>
              <a:pathLst>
                <a:path h="438912" w="351282">
                  <a:moveTo>
                    <a:pt x="0" y="0"/>
                  </a:moveTo>
                  <a:lnTo>
                    <a:pt x="351282" y="0"/>
                  </a:lnTo>
                  <a:lnTo>
                    <a:pt x="351282" y="438912"/>
                  </a:lnTo>
                  <a:lnTo>
                    <a:pt x="0" y="438912"/>
                  </a:lnTo>
                  <a:lnTo>
                    <a:pt x="0" y="0"/>
                  </a:lnTo>
                  <a:close/>
                </a:path>
              </a:pathLst>
            </a:custGeom>
            <a:blipFill>
              <a:blip r:embed="rId6"/>
              <a:stretch>
                <a:fillRect l="0" t="-11" r="13" b="-18"/>
              </a:stretch>
            </a:blipFill>
          </p:spPr>
        </p:sp>
      </p:grpSp>
      <p:sp>
        <p:nvSpPr>
          <p:cNvPr name="TextBox 39" id="39"/>
          <p:cNvSpPr txBox="true"/>
          <p:nvPr/>
        </p:nvSpPr>
        <p:spPr>
          <a:xfrm rot="0">
            <a:off x="10245775" y="8117821"/>
            <a:ext cx="2159943" cy="241300"/>
          </a:xfrm>
          <a:prstGeom prst="rect">
            <a:avLst/>
          </a:prstGeom>
        </p:spPr>
        <p:txBody>
          <a:bodyPr anchor="t" rtlCol="false" tIns="0" lIns="0" bIns="0" rIns="0">
            <a:spAutoFit/>
          </a:bodyPr>
          <a:lstStyle/>
          <a:p>
            <a:pPr algn="l">
              <a:lnSpc>
                <a:spcPts val="1999"/>
              </a:lnSpc>
            </a:pPr>
            <a:r>
              <a:rPr lang="en-US" sz="1625" b="true">
                <a:solidFill>
                  <a:srgbClr val="432338"/>
                </a:solidFill>
                <a:latin typeface="Noto Serif Bold"/>
                <a:ea typeface="Noto Serif Bold"/>
                <a:cs typeface="Noto Serif Bold"/>
                <a:sym typeface="Noto Serif Bold"/>
              </a:rPr>
              <a:t>Monetization Model</a:t>
            </a:r>
          </a:p>
        </p:txBody>
      </p:sp>
      <p:sp>
        <p:nvSpPr>
          <p:cNvPr name="TextBox 40" id="40"/>
          <p:cNvSpPr txBox="true"/>
          <p:nvPr/>
        </p:nvSpPr>
        <p:spPr>
          <a:xfrm rot="0">
            <a:off x="10198745" y="8425796"/>
            <a:ext cx="7734963" cy="1027687"/>
          </a:xfrm>
          <a:prstGeom prst="rect">
            <a:avLst/>
          </a:prstGeom>
        </p:spPr>
        <p:txBody>
          <a:bodyPr anchor="t" rtlCol="false" tIns="0" lIns="0" bIns="0" rIns="0">
            <a:spAutoFit/>
          </a:bodyPr>
          <a:lstStyle/>
          <a:p>
            <a:pPr algn="l">
              <a:lnSpc>
                <a:spcPts val="2779"/>
              </a:lnSpc>
            </a:pPr>
            <a:r>
              <a:rPr lang="en-US" sz="1747">
                <a:solidFill>
                  <a:srgbClr val="432338"/>
                </a:solidFill>
                <a:latin typeface="Source Sans Pro"/>
                <a:ea typeface="Source Sans Pro"/>
                <a:cs typeface="Source Sans Pro"/>
                <a:sym typeface="Source Sans Pro"/>
              </a:rPr>
              <a:t>Future monetization could transition to performance-based co-branding fees or royalty charges once brands achieve significant sales milestones. This model strengthens loyalty among emerging brands by offering clear growth pathways.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EB5D2"/>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preencoded.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sp>
        <p:nvSpPr>
          <p:cNvPr name="TextBox 4" id="4"/>
          <p:cNvSpPr txBox="true"/>
          <p:nvPr/>
        </p:nvSpPr>
        <p:spPr>
          <a:xfrm rot="0">
            <a:off x="523577" y="340816"/>
            <a:ext cx="8367266" cy="404069"/>
          </a:xfrm>
          <a:prstGeom prst="rect">
            <a:avLst/>
          </a:prstGeom>
        </p:spPr>
        <p:txBody>
          <a:bodyPr anchor="t" rtlCol="false" tIns="0" lIns="0" bIns="0" rIns="0">
            <a:spAutoFit/>
          </a:bodyPr>
          <a:lstStyle/>
          <a:p>
            <a:pPr algn="l">
              <a:lnSpc>
                <a:spcPts val="3000"/>
              </a:lnSpc>
            </a:pPr>
            <a:r>
              <a:rPr lang="en-US" sz="2375" b="true">
                <a:solidFill>
                  <a:srgbClr val="371A2D"/>
                </a:solidFill>
                <a:latin typeface="Noto Serif Bold"/>
                <a:ea typeface="Noto Serif Bold"/>
                <a:cs typeface="Noto Serif Bold"/>
                <a:sym typeface="Noto Serif Bold"/>
              </a:rPr>
              <a:t>Business Impact: The Power of Improved Repeat Rates</a:t>
            </a:r>
          </a:p>
        </p:txBody>
      </p:sp>
      <p:sp>
        <p:nvSpPr>
          <p:cNvPr name="TextBox 5" id="5"/>
          <p:cNvSpPr txBox="true"/>
          <p:nvPr/>
        </p:nvSpPr>
        <p:spPr>
          <a:xfrm rot="0">
            <a:off x="575239" y="765384"/>
            <a:ext cx="11979859" cy="585788"/>
          </a:xfrm>
          <a:prstGeom prst="rect">
            <a:avLst/>
          </a:prstGeom>
        </p:spPr>
        <p:txBody>
          <a:bodyPr anchor="t" rtlCol="false" tIns="0" lIns="0" bIns="0" rIns="0">
            <a:spAutoFit/>
          </a:bodyPr>
          <a:lstStyle/>
          <a:p>
            <a:pPr algn="l">
              <a:lnSpc>
                <a:spcPts val="2437"/>
              </a:lnSpc>
            </a:pPr>
            <a:r>
              <a:rPr lang="en-US" sz="1499">
                <a:solidFill>
                  <a:srgbClr val="432338"/>
                </a:solidFill>
                <a:latin typeface="Source Sans Pro"/>
                <a:ea typeface="Source Sans Pro"/>
                <a:cs typeface="Source Sans Pro"/>
                <a:sym typeface="Source Sans Pro"/>
              </a:rPr>
              <a:t>Let's quantify the potential financial uplift from even a modest improvement in the repeat purchase rate, demonstrating the significant business impact of the proposed strategic interventions. This simulation underscores that focusing on retention and engagement yields tangible revenue gains.</a:t>
            </a:r>
          </a:p>
        </p:txBody>
      </p:sp>
      <p:grpSp>
        <p:nvGrpSpPr>
          <p:cNvPr name="Group 6" id="6"/>
          <p:cNvGrpSpPr/>
          <p:nvPr/>
        </p:nvGrpSpPr>
        <p:grpSpPr>
          <a:xfrm rot="0">
            <a:off x="575239" y="1744415"/>
            <a:ext cx="14590228" cy="8011269"/>
            <a:chOff x="0" y="0"/>
            <a:chExt cx="38574460" cy="21180640"/>
          </a:xfrm>
        </p:grpSpPr>
        <p:sp>
          <p:nvSpPr>
            <p:cNvPr name="Freeform 7" id="7" descr="preencoded.png"/>
            <p:cNvSpPr/>
            <p:nvPr/>
          </p:nvSpPr>
          <p:spPr>
            <a:xfrm flipH="false" flipV="false" rot="0">
              <a:off x="0" y="0"/>
              <a:ext cx="38574408" cy="21180703"/>
            </a:xfrm>
            <a:custGeom>
              <a:avLst/>
              <a:gdLst/>
              <a:ahLst/>
              <a:cxnLst/>
              <a:rect r="r" b="b" t="t" l="l"/>
              <a:pathLst>
                <a:path h="21180703" w="38574408">
                  <a:moveTo>
                    <a:pt x="0" y="0"/>
                  </a:moveTo>
                  <a:lnTo>
                    <a:pt x="38574408" y="0"/>
                  </a:lnTo>
                  <a:lnTo>
                    <a:pt x="38574408" y="21180703"/>
                  </a:lnTo>
                  <a:lnTo>
                    <a:pt x="0" y="21180703"/>
                  </a:lnTo>
                  <a:lnTo>
                    <a:pt x="0" y="0"/>
                  </a:lnTo>
                  <a:close/>
                </a:path>
              </a:pathLst>
            </a:custGeom>
            <a:blipFill>
              <a:blip r:embed="rId3"/>
              <a:stretch>
                <a:fillRect l="0" t="-1014" r="0" b="-1013"/>
              </a:stretch>
            </a:blipFill>
          </p:spPr>
        </p:sp>
      </p:grpSp>
      <p:sp>
        <p:nvSpPr>
          <p:cNvPr name="TextBox 8" id="8"/>
          <p:cNvSpPr txBox="true"/>
          <p:nvPr/>
        </p:nvSpPr>
        <p:spPr>
          <a:xfrm rot="0">
            <a:off x="523577" y="11117759"/>
            <a:ext cx="17240845" cy="257175"/>
          </a:xfrm>
          <a:prstGeom prst="rect">
            <a:avLst/>
          </a:prstGeom>
        </p:spPr>
        <p:txBody>
          <a:bodyPr anchor="t" rtlCol="false" tIns="0" lIns="0" bIns="0" rIns="0">
            <a:spAutoFit/>
          </a:bodyPr>
          <a:lstStyle/>
          <a:p>
            <a:pPr algn="l">
              <a:lnSpc>
                <a:spcPts val="1625"/>
              </a:lnSpc>
            </a:pPr>
            <a:r>
              <a:rPr lang="en-US" sz="1000" b="true">
                <a:solidFill>
                  <a:srgbClr val="432338"/>
                </a:solidFill>
                <a:latin typeface="Source Sans Pro Bold"/>
                <a:ea typeface="Source Sans Pro Bold"/>
                <a:cs typeface="Source Sans Pro Bold"/>
                <a:sym typeface="Source Sans Pro Bold"/>
              </a:rPr>
              <a:t>Simulation Assumptions:</a:t>
            </a:r>
          </a:p>
        </p:txBody>
      </p:sp>
      <p:sp>
        <p:nvSpPr>
          <p:cNvPr name="TextBox 9" id="9"/>
          <p:cNvSpPr txBox="true"/>
          <p:nvPr/>
        </p:nvSpPr>
        <p:spPr>
          <a:xfrm rot="0">
            <a:off x="523577" y="11474500"/>
            <a:ext cx="17240845" cy="257175"/>
          </a:xfrm>
          <a:prstGeom prst="rect">
            <a:avLst/>
          </a:prstGeom>
        </p:spPr>
        <p:txBody>
          <a:bodyPr anchor="t" rtlCol="false" tIns="0" lIns="0" bIns="0" rIns="0">
            <a:spAutoFit/>
          </a:bodyPr>
          <a:lstStyle/>
          <a:p>
            <a:pPr algn="l" marL="150812" indent="-75406" lvl="1">
              <a:lnSpc>
                <a:spcPts val="1625"/>
              </a:lnSpc>
              <a:buFont typeface="Arial"/>
              <a:buChar char="•"/>
            </a:pPr>
            <a:r>
              <a:rPr lang="en-US" sz="1000">
                <a:solidFill>
                  <a:srgbClr val="432338"/>
                </a:solidFill>
                <a:latin typeface="Source Sans Pro"/>
                <a:ea typeface="Source Sans Pro"/>
                <a:cs typeface="Source Sans Pro"/>
                <a:sym typeface="Source Sans Pro"/>
              </a:rPr>
              <a:t>Monthly Active Users (MAU) = 1,00,000</a:t>
            </a:r>
          </a:p>
        </p:txBody>
      </p:sp>
      <p:sp>
        <p:nvSpPr>
          <p:cNvPr name="TextBox 10" id="10"/>
          <p:cNvSpPr txBox="true"/>
          <p:nvPr/>
        </p:nvSpPr>
        <p:spPr>
          <a:xfrm rot="0">
            <a:off x="523577" y="11729740"/>
            <a:ext cx="17240845" cy="257175"/>
          </a:xfrm>
          <a:prstGeom prst="rect">
            <a:avLst/>
          </a:prstGeom>
        </p:spPr>
        <p:txBody>
          <a:bodyPr anchor="t" rtlCol="false" tIns="0" lIns="0" bIns="0" rIns="0">
            <a:spAutoFit/>
          </a:bodyPr>
          <a:lstStyle/>
          <a:p>
            <a:pPr algn="l" marL="150812" indent="-75406" lvl="1">
              <a:lnSpc>
                <a:spcPts val="1625"/>
              </a:lnSpc>
              <a:buFont typeface="Arial"/>
              <a:buChar char="•"/>
            </a:pPr>
            <a:r>
              <a:rPr lang="en-US" sz="1000">
                <a:solidFill>
                  <a:srgbClr val="432338"/>
                </a:solidFill>
                <a:latin typeface="Source Sans Pro"/>
                <a:ea typeface="Source Sans Pro"/>
                <a:cs typeface="Source Sans Pro"/>
                <a:sym typeface="Source Sans Pro"/>
              </a:rPr>
              <a:t>First Order Conversion Rate = 30%</a:t>
            </a:r>
          </a:p>
        </p:txBody>
      </p:sp>
      <p:sp>
        <p:nvSpPr>
          <p:cNvPr name="TextBox 11" id="11"/>
          <p:cNvSpPr txBox="true"/>
          <p:nvPr/>
        </p:nvSpPr>
        <p:spPr>
          <a:xfrm rot="0">
            <a:off x="523577" y="11984980"/>
            <a:ext cx="17240845" cy="257175"/>
          </a:xfrm>
          <a:prstGeom prst="rect">
            <a:avLst/>
          </a:prstGeom>
        </p:spPr>
        <p:txBody>
          <a:bodyPr anchor="t" rtlCol="false" tIns="0" lIns="0" bIns="0" rIns="0">
            <a:spAutoFit/>
          </a:bodyPr>
          <a:lstStyle/>
          <a:p>
            <a:pPr algn="l" marL="150812" indent="-75406" lvl="1">
              <a:lnSpc>
                <a:spcPts val="1625"/>
              </a:lnSpc>
              <a:buFont typeface="Arial"/>
              <a:buChar char="•"/>
            </a:pPr>
            <a:r>
              <a:rPr lang="en-US" sz="1000">
                <a:solidFill>
                  <a:srgbClr val="432338"/>
                </a:solidFill>
                <a:latin typeface="Source Sans Pro"/>
                <a:ea typeface="Source Sans Pro"/>
                <a:cs typeface="Source Sans Pro"/>
                <a:sym typeface="Source Sans Pro"/>
              </a:rPr>
              <a:t>Average Order Value (AOV) = ₹1200</a:t>
            </a:r>
          </a:p>
        </p:txBody>
      </p:sp>
      <p:sp>
        <p:nvSpPr>
          <p:cNvPr name="TextBox 12" id="12"/>
          <p:cNvSpPr txBox="true"/>
          <p:nvPr/>
        </p:nvSpPr>
        <p:spPr>
          <a:xfrm rot="0">
            <a:off x="523577" y="12240220"/>
            <a:ext cx="17240845" cy="257175"/>
          </a:xfrm>
          <a:prstGeom prst="rect">
            <a:avLst/>
          </a:prstGeom>
        </p:spPr>
        <p:txBody>
          <a:bodyPr anchor="t" rtlCol="false" tIns="0" lIns="0" bIns="0" rIns="0">
            <a:spAutoFit/>
          </a:bodyPr>
          <a:lstStyle/>
          <a:p>
            <a:pPr algn="l" marL="150812" indent="-75406" lvl="1">
              <a:lnSpc>
                <a:spcPts val="1625"/>
              </a:lnSpc>
              <a:buFont typeface="Arial"/>
              <a:buChar char="•"/>
            </a:pPr>
            <a:r>
              <a:rPr lang="en-US" b="true" sz="1000">
                <a:solidFill>
                  <a:srgbClr val="432338"/>
                </a:solidFill>
                <a:latin typeface="Source Sans Pro Bold"/>
                <a:ea typeface="Source Sans Pro Bold"/>
                <a:cs typeface="Source Sans Pro Bold"/>
                <a:sym typeface="Source Sans Pro Bold"/>
              </a:rPr>
              <a:t>Repeat Purchase Rate:</a:t>
            </a:r>
            <a:r>
              <a:rPr lang="en-US" sz="1000">
                <a:solidFill>
                  <a:srgbClr val="432338"/>
                </a:solidFill>
                <a:latin typeface="Source Sans Pro"/>
                <a:ea typeface="Source Sans Pro"/>
                <a:cs typeface="Source Sans Pro"/>
                <a:sym typeface="Source Sans Pro"/>
              </a:rPr>
              <a:t> Current = 20%; After Strategic Fix = 30%</a:t>
            </a:r>
          </a:p>
        </p:txBody>
      </p:sp>
      <p:sp>
        <p:nvSpPr>
          <p:cNvPr name="TextBox 13" id="13"/>
          <p:cNvSpPr txBox="true"/>
          <p:nvPr/>
        </p:nvSpPr>
        <p:spPr>
          <a:xfrm rot="0">
            <a:off x="523577" y="12596961"/>
            <a:ext cx="17240845" cy="257175"/>
          </a:xfrm>
          <a:prstGeom prst="rect">
            <a:avLst/>
          </a:prstGeom>
        </p:spPr>
        <p:txBody>
          <a:bodyPr anchor="t" rtlCol="false" tIns="0" lIns="0" bIns="0" rIns="0">
            <a:spAutoFit/>
          </a:bodyPr>
          <a:lstStyle/>
          <a:p>
            <a:pPr algn="l">
              <a:lnSpc>
                <a:spcPts val="1625"/>
              </a:lnSpc>
            </a:pPr>
            <a:r>
              <a:rPr lang="en-US" sz="1000" b="true">
                <a:solidFill>
                  <a:srgbClr val="432338"/>
                </a:solidFill>
                <a:latin typeface="Source Sans Pro Bold"/>
                <a:ea typeface="Source Sans Pro Bold"/>
                <a:cs typeface="Source Sans Pro Bold"/>
                <a:sym typeface="Source Sans Pro Bold"/>
              </a:rPr>
              <a:t>Current Scenario (20% Repeat Rate):</a:t>
            </a:r>
          </a:p>
        </p:txBody>
      </p:sp>
      <p:grpSp>
        <p:nvGrpSpPr>
          <p:cNvPr name="Group 14" id="14"/>
          <p:cNvGrpSpPr/>
          <p:nvPr/>
        </p:nvGrpSpPr>
        <p:grpSpPr>
          <a:xfrm rot="0">
            <a:off x="523577" y="13019783"/>
            <a:ext cx="17240845" cy="213718"/>
            <a:chOff x="0" y="0"/>
            <a:chExt cx="22987793" cy="284957"/>
          </a:xfrm>
        </p:grpSpPr>
        <p:sp>
          <p:nvSpPr>
            <p:cNvPr name="Freeform 15" id="15" descr="preencoded.png"/>
            <p:cNvSpPr/>
            <p:nvPr/>
          </p:nvSpPr>
          <p:spPr>
            <a:xfrm flipH="false" flipV="false" rot="0">
              <a:off x="0" y="0"/>
              <a:ext cx="22987763" cy="284988"/>
            </a:xfrm>
            <a:custGeom>
              <a:avLst/>
              <a:gdLst/>
              <a:ahLst/>
              <a:cxnLst/>
              <a:rect r="r" b="b" t="t" l="l"/>
              <a:pathLst>
                <a:path h="284988" w="22987763">
                  <a:moveTo>
                    <a:pt x="0" y="0"/>
                  </a:moveTo>
                  <a:lnTo>
                    <a:pt x="22987763" y="0"/>
                  </a:lnTo>
                  <a:lnTo>
                    <a:pt x="22987763" y="284988"/>
                  </a:lnTo>
                  <a:lnTo>
                    <a:pt x="0" y="284988"/>
                  </a:lnTo>
                  <a:lnTo>
                    <a:pt x="0" y="0"/>
                  </a:lnTo>
                  <a:close/>
                </a:path>
              </a:pathLst>
            </a:custGeom>
            <a:blipFill>
              <a:blip r:embed="rId4"/>
              <a:stretch>
                <a:fillRect l="-992" t="0" r="-992" b="10"/>
              </a:stretch>
            </a:blipFill>
          </p:spPr>
        </p:sp>
      </p:grpSp>
      <p:sp>
        <p:nvSpPr>
          <p:cNvPr name="TextBox 16" id="16"/>
          <p:cNvSpPr txBox="true"/>
          <p:nvPr/>
        </p:nvSpPr>
        <p:spPr>
          <a:xfrm rot="0">
            <a:off x="523577" y="13351520"/>
            <a:ext cx="17240845" cy="257175"/>
          </a:xfrm>
          <a:prstGeom prst="rect">
            <a:avLst/>
          </a:prstGeom>
        </p:spPr>
        <p:txBody>
          <a:bodyPr anchor="t" rtlCol="false" tIns="0" lIns="0" bIns="0" rIns="0">
            <a:spAutoFit/>
          </a:bodyPr>
          <a:lstStyle/>
          <a:p>
            <a:pPr algn="l">
              <a:lnSpc>
                <a:spcPts val="1625"/>
              </a:lnSpc>
            </a:pPr>
            <a:r>
              <a:rPr lang="en-US" sz="1000" b="true">
                <a:solidFill>
                  <a:srgbClr val="432338"/>
                </a:solidFill>
                <a:latin typeface="Source Sans Pro Bold"/>
                <a:ea typeface="Source Sans Pro Bold"/>
                <a:cs typeface="Source Sans Pro Bold"/>
                <a:sym typeface="Source Sans Pro Bold"/>
              </a:rPr>
              <a:t>After Strategic Fix (30% Repeat Rate):</a:t>
            </a:r>
          </a:p>
        </p:txBody>
      </p:sp>
      <p:grpSp>
        <p:nvGrpSpPr>
          <p:cNvPr name="Group 17" id="17"/>
          <p:cNvGrpSpPr/>
          <p:nvPr/>
        </p:nvGrpSpPr>
        <p:grpSpPr>
          <a:xfrm rot="0">
            <a:off x="523577" y="13774341"/>
            <a:ext cx="17240845" cy="213718"/>
            <a:chOff x="0" y="0"/>
            <a:chExt cx="22987793" cy="284957"/>
          </a:xfrm>
        </p:grpSpPr>
        <p:sp>
          <p:nvSpPr>
            <p:cNvPr name="Freeform 18" id="18" descr="preencoded.png"/>
            <p:cNvSpPr/>
            <p:nvPr/>
          </p:nvSpPr>
          <p:spPr>
            <a:xfrm flipH="false" flipV="false" rot="0">
              <a:off x="0" y="0"/>
              <a:ext cx="22987763" cy="284988"/>
            </a:xfrm>
            <a:custGeom>
              <a:avLst/>
              <a:gdLst/>
              <a:ahLst/>
              <a:cxnLst/>
              <a:rect r="r" b="b" t="t" l="l"/>
              <a:pathLst>
                <a:path h="284988" w="22987763">
                  <a:moveTo>
                    <a:pt x="0" y="0"/>
                  </a:moveTo>
                  <a:lnTo>
                    <a:pt x="22987763" y="0"/>
                  </a:lnTo>
                  <a:lnTo>
                    <a:pt x="22987763" y="284988"/>
                  </a:lnTo>
                  <a:lnTo>
                    <a:pt x="0" y="284988"/>
                  </a:lnTo>
                  <a:lnTo>
                    <a:pt x="0" y="0"/>
                  </a:lnTo>
                  <a:close/>
                </a:path>
              </a:pathLst>
            </a:custGeom>
            <a:blipFill>
              <a:blip r:embed="rId5"/>
              <a:stretch>
                <a:fillRect l="-992" t="0" r="-992" b="10"/>
              </a:stretch>
            </a:blipFill>
          </p:spPr>
        </p:sp>
      </p:grpSp>
      <p:sp>
        <p:nvSpPr>
          <p:cNvPr name="TextBox 19" id="19"/>
          <p:cNvSpPr txBox="true"/>
          <p:nvPr/>
        </p:nvSpPr>
        <p:spPr>
          <a:xfrm rot="0">
            <a:off x="523577" y="14106079"/>
            <a:ext cx="17240845" cy="257175"/>
          </a:xfrm>
          <a:prstGeom prst="rect">
            <a:avLst/>
          </a:prstGeom>
        </p:spPr>
        <p:txBody>
          <a:bodyPr anchor="t" rtlCol="false" tIns="0" lIns="0" bIns="0" rIns="0">
            <a:spAutoFit/>
          </a:bodyPr>
          <a:lstStyle/>
          <a:p>
            <a:pPr algn="l">
              <a:lnSpc>
                <a:spcPts val="1625"/>
              </a:lnSpc>
            </a:pPr>
            <a:r>
              <a:rPr lang="en-US" sz="1000" b="true">
                <a:solidFill>
                  <a:srgbClr val="432338"/>
                </a:solidFill>
                <a:latin typeface="Source Sans Pro Bold"/>
                <a:ea typeface="Source Sans Pro Bold"/>
                <a:cs typeface="Source Sans Pro Bold"/>
                <a:sym typeface="Source Sans Pro Bold"/>
              </a:rPr>
              <a:t>Incremental Revenue Gain:</a:t>
            </a:r>
            <a:r>
              <a:rPr lang="en-US" sz="1000">
                <a:solidFill>
                  <a:srgbClr val="432338"/>
                </a:solidFill>
                <a:latin typeface="Source Sans Pro"/>
                <a:ea typeface="Source Sans Pro"/>
                <a:cs typeface="Source Sans Pro"/>
                <a:sym typeface="Source Sans Pro"/>
              </a:rPr>
              <a:t> ₹36 Lakhs in monthly incremental revenue.</a:t>
            </a:r>
          </a:p>
        </p:txBody>
      </p:sp>
      <p:sp>
        <p:nvSpPr>
          <p:cNvPr name="TextBox 20" id="20"/>
          <p:cNvSpPr txBox="true"/>
          <p:nvPr/>
        </p:nvSpPr>
        <p:spPr>
          <a:xfrm rot="0">
            <a:off x="523577" y="14462820"/>
            <a:ext cx="17240845" cy="466725"/>
          </a:xfrm>
          <a:prstGeom prst="rect">
            <a:avLst/>
          </a:prstGeom>
        </p:spPr>
        <p:txBody>
          <a:bodyPr anchor="t" rtlCol="false" tIns="0" lIns="0" bIns="0" rIns="0">
            <a:spAutoFit/>
          </a:bodyPr>
          <a:lstStyle/>
          <a:p>
            <a:pPr algn="l">
              <a:lnSpc>
                <a:spcPts val="1625"/>
              </a:lnSpc>
            </a:pPr>
            <a:r>
              <a:rPr lang="en-US" sz="1000">
                <a:solidFill>
                  <a:srgbClr val="432338"/>
                </a:solidFill>
                <a:latin typeface="Source Sans Pro"/>
                <a:ea typeface="Source Sans Pro"/>
                <a:cs typeface="Source Sans Pro"/>
                <a:sym typeface="Source Sans Pro"/>
              </a:rPr>
              <a:t>This conservative simulation highlights that even a modest 10% improvement in the repeat purchase rate can lead to a substantial ₹36 Lakhs in additional monthly revenue. This gain, though significant, represents merely the foundational impact. With the compounding effects of improved UX, intelligent product segmentation, and an enriched creator-led commerce ecosystem, the long-term upside potential for Nykaa is projected to be exponentially higher. This reinforces the critical importance of shifting focus from pure acquisition to sustained retention and engagement.</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EB5D2"/>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preencoded.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sp>
        <p:nvSpPr>
          <p:cNvPr name="TextBox 4" id="4"/>
          <p:cNvSpPr txBox="true"/>
          <p:nvPr/>
        </p:nvSpPr>
        <p:spPr>
          <a:xfrm rot="0">
            <a:off x="1047155" y="1828502"/>
            <a:ext cx="16193690" cy="1558826"/>
          </a:xfrm>
          <a:prstGeom prst="rect">
            <a:avLst/>
          </a:prstGeom>
        </p:spPr>
        <p:txBody>
          <a:bodyPr anchor="t" rtlCol="false" tIns="0" lIns="0" bIns="0" rIns="0">
            <a:spAutoFit/>
          </a:bodyPr>
          <a:lstStyle/>
          <a:p>
            <a:pPr algn="l">
              <a:lnSpc>
                <a:spcPts val="6062"/>
              </a:lnSpc>
            </a:pPr>
            <a:r>
              <a:rPr lang="en-US" sz="4812" b="true">
                <a:solidFill>
                  <a:srgbClr val="371A2D"/>
                </a:solidFill>
                <a:latin typeface="Noto Serif Bold"/>
                <a:ea typeface="Noto Serif Bold"/>
                <a:cs typeface="Noto Serif Bold"/>
                <a:sym typeface="Noto Serif Bold"/>
              </a:rPr>
              <a:t>The Future of Nykaa: Beyond Transactions to a Curated Ecosystem</a:t>
            </a:r>
          </a:p>
        </p:txBody>
      </p:sp>
      <p:sp>
        <p:nvSpPr>
          <p:cNvPr name="TextBox 5" id="5"/>
          <p:cNvSpPr txBox="true"/>
          <p:nvPr/>
        </p:nvSpPr>
        <p:spPr>
          <a:xfrm rot="0">
            <a:off x="1047155" y="3825180"/>
            <a:ext cx="16193690" cy="1342133"/>
          </a:xfrm>
          <a:prstGeom prst="rect">
            <a:avLst/>
          </a:prstGeom>
        </p:spPr>
        <p:txBody>
          <a:bodyPr anchor="t" rtlCol="false" tIns="0" lIns="0" bIns="0" rIns="0">
            <a:spAutoFit/>
          </a:bodyPr>
          <a:lstStyle/>
          <a:p>
            <a:pPr algn="l">
              <a:lnSpc>
                <a:spcPts val="3250"/>
              </a:lnSpc>
            </a:pPr>
            <a:r>
              <a:rPr lang="en-US" sz="2000">
                <a:solidFill>
                  <a:srgbClr val="432338"/>
                </a:solidFill>
                <a:latin typeface="Source Sans Pro"/>
                <a:ea typeface="Source Sans Pro"/>
                <a:cs typeface="Source Sans Pro"/>
                <a:sym typeface="Source Sans Pro"/>
              </a:rPr>
              <a:t>In conclusion, Nykaa's strategic imperative is to transcend its current identity as a mere transactional e-commerce platform and evolve into a dynamic, curated beauty and fashion ecosystem. This evolution demands a delicate balance—one that seamlessly integrates convenience with inspiration, reconciles price sensitivity with an aspirational brand experience, and champions D2C brand support alongside premium luxury curation.</a:t>
            </a:r>
          </a:p>
        </p:txBody>
      </p:sp>
      <p:sp>
        <p:nvSpPr>
          <p:cNvPr name="TextBox 6" id="6"/>
          <p:cNvSpPr txBox="true"/>
          <p:nvPr/>
        </p:nvSpPr>
        <p:spPr>
          <a:xfrm rot="0">
            <a:off x="1439764" y="5670649"/>
            <a:ext cx="15801082" cy="504527"/>
          </a:xfrm>
          <a:prstGeom prst="rect">
            <a:avLst/>
          </a:prstGeom>
        </p:spPr>
        <p:txBody>
          <a:bodyPr anchor="t" rtlCol="false" tIns="0" lIns="0" bIns="0" rIns="0">
            <a:spAutoFit/>
          </a:bodyPr>
          <a:lstStyle/>
          <a:p>
            <a:pPr algn="l">
              <a:lnSpc>
                <a:spcPts val="3250"/>
              </a:lnSpc>
            </a:pPr>
            <a:r>
              <a:rPr lang="en-US" sz="2000">
                <a:solidFill>
                  <a:srgbClr val="432338"/>
                </a:solidFill>
                <a:latin typeface="Source Sans Pro"/>
                <a:ea typeface="Source Sans Pro"/>
                <a:cs typeface="Source Sans Pro"/>
                <a:sym typeface="Source Sans Pro"/>
              </a:rPr>
              <a:t>“Don’t just sell products. Curate rituals. Build identity. Enable discovery.”</a:t>
            </a:r>
          </a:p>
        </p:txBody>
      </p:sp>
      <p:grpSp>
        <p:nvGrpSpPr>
          <p:cNvPr name="Group 7" id="7"/>
          <p:cNvGrpSpPr/>
          <p:nvPr/>
        </p:nvGrpSpPr>
        <p:grpSpPr>
          <a:xfrm rot="0">
            <a:off x="1047155" y="5461844"/>
            <a:ext cx="28575" cy="1007864"/>
            <a:chOff x="0" y="0"/>
            <a:chExt cx="38100" cy="1343818"/>
          </a:xfrm>
        </p:grpSpPr>
        <p:sp>
          <p:nvSpPr>
            <p:cNvPr name="Freeform 8" id="8"/>
            <p:cNvSpPr/>
            <p:nvPr/>
          </p:nvSpPr>
          <p:spPr>
            <a:xfrm flipH="false" flipV="false" rot="0">
              <a:off x="0" y="0"/>
              <a:ext cx="38100" cy="1343787"/>
            </a:xfrm>
            <a:custGeom>
              <a:avLst/>
              <a:gdLst/>
              <a:ahLst/>
              <a:cxnLst/>
              <a:rect r="r" b="b" t="t" l="l"/>
              <a:pathLst>
                <a:path h="1343787" w="38100">
                  <a:moveTo>
                    <a:pt x="0" y="0"/>
                  </a:moveTo>
                  <a:lnTo>
                    <a:pt x="38100" y="0"/>
                  </a:lnTo>
                  <a:lnTo>
                    <a:pt x="38100" y="1343787"/>
                  </a:lnTo>
                  <a:lnTo>
                    <a:pt x="0" y="1343787"/>
                  </a:lnTo>
                  <a:close/>
                </a:path>
              </a:pathLst>
            </a:custGeom>
            <a:solidFill>
              <a:srgbClr val="EEB5D2"/>
            </a:solidFill>
          </p:spPr>
        </p:sp>
      </p:grpSp>
      <p:sp>
        <p:nvSpPr>
          <p:cNvPr name="TextBox 9" id="9"/>
          <p:cNvSpPr txBox="true"/>
          <p:nvPr/>
        </p:nvSpPr>
        <p:spPr>
          <a:xfrm rot="0">
            <a:off x="1047155" y="6678514"/>
            <a:ext cx="16193690" cy="1760935"/>
          </a:xfrm>
          <a:prstGeom prst="rect">
            <a:avLst/>
          </a:prstGeom>
        </p:spPr>
        <p:txBody>
          <a:bodyPr anchor="t" rtlCol="false" tIns="0" lIns="0" bIns="0" rIns="0">
            <a:spAutoFit/>
          </a:bodyPr>
          <a:lstStyle/>
          <a:p>
            <a:pPr algn="l">
              <a:lnSpc>
                <a:spcPts val="3250"/>
              </a:lnSpc>
            </a:pPr>
            <a:r>
              <a:rPr lang="en-US" sz="2000">
                <a:solidFill>
                  <a:srgbClr val="432338"/>
                </a:solidFill>
                <a:latin typeface="Source Sans Pro"/>
                <a:ea typeface="Source Sans Pro"/>
                <a:cs typeface="Source Sans Pro"/>
                <a:sym typeface="Source Sans Pro"/>
              </a:rPr>
              <a:t>In a global market increasingly saturated with beauty choices and retailers, consumers are no longer solely seeking a storefront; they are seeking a compelling reason to stay, explore, and return. Nykaa's next phase of growth and leadership hinges on its ability to forge an emotional, aspirational, and consistently rewarding relationship with its user base. By focusing on fostering deeper engagement, providing meaningful discovery pathways, and empowering its diverse brand partners, Nykaa can solidify its position as the ultimate destination for beauty and lifestyle in India.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DAGvmeoH9Aw</dc:identifier>
  <dcterms:modified xsi:type="dcterms:W3CDTF">2011-08-01T06:04:30Z</dcterms:modified>
  <cp:revision>1</cp:revision>
  <dc:title>By Vaibhav Bansal</dc:title>
</cp:coreProperties>
</file>